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8288000" cy="10287000"/>
  <p:notesSz cx="6858000" cy="9144000"/>
  <p:embeddedFontLst>
    <p:embeddedFont>
      <p:font typeface="Calibri (MS) Bold" panose="020F0702030404030204" pitchFamily="34" charset="0"/>
      <p:regular r:id="rId49"/>
      <p:bold r:id="rId50"/>
    </p:embeddedFont>
    <p:embeddedFont>
      <p:font typeface="Montserrat Bold" pitchFamily="2" charset="77"/>
      <p:regular r:id="rId51"/>
      <p:bold r:id="rId52"/>
    </p:embeddedFont>
    <p:embeddedFont>
      <p:font typeface="Open Sans Bold" panose="020B0806030504020204" pitchFamily="34" charset="0"/>
      <p:regular r:id="rId53"/>
      <p:bold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8" autoAdjust="0"/>
    <p:restoredTop sz="94612" autoAdjust="0"/>
  </p:normalViewPr>
  <p:slideViewPr>
    <p:cSldViewPr>
      <p:cViewPr varScale="1">
        <p:scale>
          <a:sx n="60" d="100"/>
          <a:sy n="60" d="100"/>
        </p:scale>
        <p:origin x="216" y="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506959" y="435540"/>
            <a:ext cx="9309820" cy="9309820"/>
            <a:chOff x="0" y="0"/>
            <a:chExt cx="12413094" cy="124130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12980" cy="12412980"/>
            </a:xfrm>
            <a:custGeom>
              <a:avLst/>
              <a:gdLst/>
              <a:ahLst/>
              <a:cxnLst/>
              <a:rect l="l" t="t" r="r" b="b"/>
              <a:pathLst>
                <a:path w="12412980" h="12412980">
                  <a:moveTo>
                    <a:pt x="0" y="6206490"/>
                  </a:moveTo>
                  <a:cubicBezTo>
                    <a:pt x="0" y="2778760"/>
                    <a:pt x="2778760" y="0"/>
                    <a:pt x="6206490" y="0"/>
                  </a:cubicBezTo>
                  <a:cubicBezTo>
                    <a:pt x="9634220" y="0"/>
                    <a:pt x="12412980" y="2778760"/>
                    <a:pt x="12412980" y="6206490"/>
                  </a:cubicBezTo>
                  <a:cubicBezTo>
                    <a:pt x="12412980" y="9634220"/>
                    <a:pt x="9634220" y="12412980"/>
                    <a:pt x="6206490" y="12412980"/>
                  </a:cubicBezTo>
                  <a:cubicBezTo>
                    <a:pt x="2778760" y="12412980"/>
                    <a:pt x="0" y="9634347"/>
                    <a:pt x="0" y="620649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78052" y="0"/>
            <a:ext cx="4974621" cy="2487310"/>
            <a:chOff x="0" y="0"/>
            <a:chExt cx="6632828" cy="33164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32829" cy="3316351"/>
            </a:xfrm>
            <a:custGeom>
              <a:avLst/>
              <a:gdLst/>
              <a:ahLst/>
              <a:cxnLst/>
              <a:rect l="l" t="t" r="r" b="b"/>
              <a:pathLst>
                <a:path w="6632829" h="3316351">
                  <a:moveTo>
                    <a:pt x="6632829" y="0"/>
                  </a:moveTo>
                  <a:lnTo>
                    <a:pt x="3316351" y="3316351"/>
                  </a:lnTo>
                  <a:lnTo>
                    <a:pt x="0" y="0"/>
                  </a:lnTo>
                  <a:lnTo>
                    <a:pt x="6632829" y="0"/>
                  </a:lnTo>
                  <a:close/>
                </a:path>
              </a:pathLst>
            </a:custGeom>
            <a:solidFill>
              <a:srgbClr val="00B0F0">
                <a:alpha val="784"/>
              </a:srgbClr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1682541"/>
            <a:ext cx="8894163" cy="7287246"/>
          </a:xfrm>
          <a:custGeom>
            <a:avLst/>
            <a:gdLst/>
            <a:ahLst/>
            <a:cxnLst/>
            <a:rect l="l" t="t" r="r" b="b"/>
            <a:pathLst>
              <a:path w="8894163" h="7287246">
                <a:moveTo>
                  <a:pt x="0" y="0"/>
                </a:moveTo>
                <a:lnTo>
                  <a:pt x="8894163" y="0"/>
                </a:lnTo>
                <a:lnTo>
                  <a:pt x="8894163" y="7287246"/>
                </a:lnTo>
                <a:lnTo>
                  <a:pt x="0" y="7287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06" b="-506"/>
            </a:stretch>
          </a:blipFill>
        </p:spPr>
        <p:txBody>
          <a:bodyPr/>
          <a:lstStyle/>
          <a:p>
            <a:endParaRPr lang="en-SA"/>
          </a:p>
        </p:txBody>
      </p:sp>
      <p:grpSp>
        <p:nvGrpSpPr>
          <p:cNvPr id="11" name="Group 11"/>
          <p:cNvGrpSpPr/>
          <p:nvPr/>
        </p:nvGrpSpPr>
        <p:grpSpPr>
          <a:xfrm>
            <a:off x="6248726" y="8107680"/>
            <a:ext cx="4229870" cy="2176318"/>
            <a:chOff x="0" y="0"/>
            <a:chExt cx="5639826" cy="2901758"/>
          </a:xfrm>
        </p:grpSpPr>
        <p:sp>
          <p:nvSpPr>
            <p:cNvPr id="12" name="Freeform 12"/>
            <p:cNvSpPr/>
            <p:nvPr/>
          </p:nvSpPr>
          <p:spPr>
            <a:xfrm>
              <a:off x="-635" y="-1016"/>
              <a:ext cx="5639816" cy="2901823"/>
            </a:xfrm>
            <a:custGeom>
              <a:avLst/>
              <a:gdLst/>
              <a:ahLst/>
              <a:cxnLst/>
              <a:rect l="l" t="t" r="r" b="b"/>
              <a:pathLst>
                <a:path w="5639816" h="2901823">
                  <a:moveTo>
                    <a:pt x="5639816" y="2901823"/>
                  </a:moveTo>
                  <a:lnTo>
                    <a:pt x="0" y="2901823"/>
                  </a:lnTo>
                  <a:lnTo>
                    <a:pt x="1498219" y="1506855"/>
                  </a:lnTo>
                  <a:lnTo>
                    <a:pt x="1616837" y="1396492"/>
                  </a:lnTo>
                  <a:lnTo>
                    <a:pt x="2671699" y="414274"/>
                  </a:lnTo>
                  <a:lnTo>
                    <a:pt x="3116453" y="0"/>
                  </a:lnTo>
                  <a:cubicBezTo>
                    <a:pt x="3141853" y="87249"/>
                    <a:pt x="3170047" y="173482"/>
                    <a:pt x="3200781" y="258826"/>
                  </a:cubicBezTo>
                  <a:cubicBezTo>
                    <a:pt x="3206369" y="273939"/>
                    <a:pt x="3212084" y="289179"/>
                    <a:pt x="3217799" y="304419"/>
                  </a:cubicBezTo>
                  <a:cubicBezTo>
                    <a:pt x="3231642" y="341249"/>
                    <a:pt x="3245866" y="377952"/>
                    <a:pt x="3260725" y="414782"/>
                  </a:cubicBezTo>
                  <a:cubicBezTo>
                    <a:pt x="3695700" y="1489329"/>
                    <a:pt x="4543425" y="2375535"/>
                    <a:pt x="5639816" y="2901696"/>
                  </a:cubicBezTo>
                  <a:close/>
                </a:path>
              </a:pathLst>
            </a:custGeom>
            <a:solidFill>
              <a:srgbClr val="00B0F0">
                <a:alpha val="784"/>
              </a:srgbClr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745290" y="644691"/>
            <a:ext cx="8882840" cy="8882840"/>
            <a:chOff x="0" y="0"/>
            <a:chExt cx="11843786" cy="1184378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843766" cy="11843766"/>
            </a:xfrm>
            <a:custGeom>
              <a:avLst/>
              <a:gdLst/>
              <a:ahLst/>
              <a:cxnLst/>
              <a:rect l="l" t="t" r="r" b="b"/>
              <a:pathLst>
                <a:path w="11843766" h="11843766">
                  <a:moveTo>
                    <a:pt x="0" y="5921883"/>
                  </a:moveTo>
                  <a:cubicBezTo>
                    <a:pt x="0" y="2651379"/>
                    <a:pt x="2651379" y="0"/>
                    <a:pt x="5921883" y="0"/>
                  </a:cubicBezTo>
                  <a:cubicBezTo>
                    <a:pt x="9192387" y="0"/>
                    <a:pt x="11843766" y="2651379"/>
                    <a:pt x="11843766" y="5921883"/>
                  </a:cubicBezTo>
                  <a:cubicBezTo>
                    <a:pt x="11843766" y="9192387"/>
                    <a:pt x="9192514" y="11843766"/>
                    <a:pt x="5921883" y="11843766"/>
                  </a:cubicBezTo>
                  <a:cubicBezTo>
                    <a:pt x="2651252" y="11843766"/>
                    <a:pt x="0" y="9192514"/>
                    <a:pt x="0" y="5921883"/>
                  </a:cubicBezTo>
                  <a:close/>
                </a:path>
              </a:pathLst>
            </a:custGeom>
            <a:blipFill>
              <a:blip r:embed="rId5"/>
              <a:stretch>
                <a:fillRect l="-46852" r="-46852"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15" name="Freeform 15"/>
          <p:cNvSpPr/>
          <p:nvPr/>
        </p:nvSpPr>
        <p:spPr>
          <a:xfrm>
            <a:off x="505172" y="7209667"/>
            <a:ext cx="2858253" cy="2858253"/>
          </a:xfrm>
          <a:custGeom>
            <a:avLst/>
            <a:gdLst/>
            <a:ahLst/>
            <a:cxnLst/>
            <a:rect l="l" t="t" r="r" b="b"/>
            <a:pathLst>
              <a:path w="2858253" h="2858253">
                <a:moveTo>
                  <a:pt x="0" y="0"/>
                </a:moveTo>
                <a:lnTo>
                  <a:pt x="2858253" y="0"/>
                </a:lnTo>
                <a:lnTo>
                  <a:pt x="2858253" y="2858253"/>
                </a:lnTo>
                <a:lnTo>
                  <a:pt x="0" y="28582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16" name="Freeform 16"/>
          <p:cNvSpPr/>
          <p:nvPr/>
        </p:nvSpPr>
        <p:spPr>
          <a:xfrm>
            <a:off x="4447082" y="7209667"/>
            <a:ext cx="2889492" cy="2889492"/>
          </a:xfrm>
          <a:custGeom>
            <a:avLst/>
            <a:gdLst/>
            <a:ahLst/>
            <a:cxnLst/>
            <a:rect l="l" t="t" r="r" b="b"/>
            <a:pathLst>
              <a:path w="2889492" h="2889492">
                <a:moveTo>
                  <a:pt x="0" y="0"/>
                </a:moveTo>
                <a:lnTo>
                  <a:pt x="2889491" y="0"/>
                </a:lnTo>
                <a:lnTo>
                  <a:pt x="2889491" y="2889492"/>
                </a:lnTo>
                <a:lnTo>
                  <a:pt x="0" y="28894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17" name="Freeform 17"/>
          <p:cNvSpPr/>
          <p:nvPr/>
        </p:nvSpPr>
        <p:spPr>
          <a:xfrm>
            <a:off x="34193" y="-100203"/>
            <a:ext cx="1900106" cy="1900106"/>
          </a:xfrm>
          <a:custGeom>
            <a:avLst/>
            <a:gdLst/>
            <a:ahLst/>
            <a:cxnLst/>
            <a:rect l="l" t="t" r="r" b="b"/>
            <a:pathLst>
              <a:path w="1900106" h="1900106">
                <a:moveTo>
                  <a:pt x="0" y="0"/>
                </a:moveTo>
                <a:lnTo>
                  <a:pt x="1900106" y="0"/>
                </a:lnTo>
                <a:lnTo>
                  <a:pt x="1900106" y="1900105"/>
                </a:lnTo>
                <a:lnTo>
                  <a:pt x="0" y="19001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18" name="TextBox 18"/>
          <p:cNvSpPr txBox="1"/>
          <p:nvPr/>
        </p:nvSpPr>
        <p:spPr>
          <a:xfrm>
            <a:off x="881608" y="3261441"/>
            <a:ext cx="5964936" cy="385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 b="1">
                <a:solidFill>
                  <a:srgbClr val="20386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CFM &amp; FMP Training Course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0483" y="3424044"/>
            <a:ext cx="3670353" cy="2596775"/>
          </a:xfrm>
          <a:custGeom>
            <a:avLst/>
            <a:gdLst/>
            <a:ahLst/>
            <a:cxnLst/>
            <a:rect l="l" t="t" r="r" b="b"/>
            <a:pathLst>
              <a:path w="3670353" h="2596775">
                <a:moveTo>
                  <a:pt x="0" y="0"/>
                </a:moveTo>
                <a:lnTo>
                  <a:pt x="3670353" y="0"/>
                </a:lnTo>
                <a:lnTo>
                  <a:pt x="3670353" y="2596775"/>
                </a:lnTo>
                <a:lnTo>
                  <a:pt x="0" y="25967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3" name="Freeform 3"/>
          <p:cNvSpPr/>
          <p:nvPr/>
        </p:nvSpPr>
        <p:spPr>
          <a:xfrm>
            <a:off x="4713287" y="3553778"/>
            <a:ext cx="3688724" cy="2457613"/>
          </a:xfrm>
          <a:custGeom>
            <a:avLst/>
            <a:gdLst/>
            <a:ahLst/>
            <a:cxnLst/>
            <a:rect l="l" t="t" r="r" b="b"/>
            <a:pathLst>
              <a:path w="3688724" h="2457613">
                <a:moveTo>
                  <a:pt x="0" y="0"/>
                </a:moveTo>
                <a:lnTo>
                  <a:pt x="3688725" y="0"/>
                </a:lnTo>
                <a:lnTo>
                  <a:pt x="3688725" y="2457612"/>
                </a:lnTo>
                <a:lnTo>
                  <a:pt x="0" y="2457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4" name="Freeform 4"/>
          <p:cNvSpPr/>
          <p:nvPr/>
        </p:nvSpPr>
        <p:spPr>
          <a:xfrm>
            <a:off x="9144000" y="3654570"/>
            <a:ext cx="4565268" cy="2356820"/>
          </a:xfrm>
          <a:custGeom>
            <a:avLst/>
            <a:gdLst/>
            <a:ahLst/>
            <a:cxnLst/>
            <a:rect l="l" t="t" r="r" b="b"/>
            <a:pathLst>
              <a:path w="4565268" h="2356820">
                <a:moveTo>
                  <a:pt x="0" y="0"/>
                </a:moveTo>
                <a:lnTo>
                  <a:pt x="4565268" y="0"/>
                </a:lnTo>
                <a:lnTo>
                  <a:pt x="4565268" y="2356820"/>
                </a:lnTo>
                <a:lnTo>
                  <a:pt x="0" y="23568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5" name="Freeform 5"/>
          <p:cNvSpPr/>
          <p:nvPr/>
        </p:nvSpPr>
        <p:spPr>
          <a:xfrm>
            <a:off x="14460419" y="3479161"/>
            <a:ext cx="3475793" cy="2606845"/>
          </a:xfrm>
          <a:custGeom>
            <a:avLst/>
            <a:gdLst/>
            <a:ahLst/>
            <a:cxnLst/>
            <a:rect l="l" t="t" r="r" b="b"/>
            <a:pathLst>
              <a:path w="3475793" h="2606845">
                <a:moveTo>
                  <a:pt x="0" y="0"/>
                </a:moveTo>
                <a:lnTo>
                  <a:pt x="3475793" y="0"/>
                </a:lnTo>
                <a:lnTo>
                  <a:pt x="3475793" y="2606845"/>
                </a:lnTo>
                <a:lnTo>
                  <a:pt x="0" y="26068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6" name="TextBox 6"/>
          <p:cNvSpPr txBox="1"/>
          <p:nvPr/>
        </p:nvSpPr>
        <p:spPr>
          <a:xfrm>
            <a:off x="1076835" y="6219928"/>
            <a:ext cx="191765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>
                <a:solidFill>
                  <a:srgbClr val="29AEC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Design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39454" y="6219928"/>
            <a:ext cx="3636392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>
                <a:solidFill>
                  <a:srgbClr val="29AEC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construction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43856" y="6261203"/>
            <a:ext cx="556555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29AEC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Facility Management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997942" y="6219928"/>
            <a:ext cx="2400746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>
                <a:solidFill>
                  <a:srgbClr val="29AEC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Disposal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54930" y="1028700"/>
            <a:ext cx="997814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Total Cost of Ownership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2794" y="8782328"/>
            <a:ext cx="2369188" cy="25432"/>
            <a:chOff x="0" y="0"/>
            <a:chExt cx="3158918" cy="339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58871" cy="33909"/>
            </a:xfrm>
            <a:custGeom>
              <a:avLst/>
              <a:gdLst/>
              <a:ahLst/>
              <a:cxnLst/>
              <a:rect l="l" t="t" r="r" b="b"/>
              <a:pathLst>
                <a:path w="3158871" h="33909">
                  <a:moveTo>
                    <a:pt x="0" y="0"/>
                  </a:moveTo>
                  <a:lnTo>
                    <a:pt x="3158871" y="0"/>
                  </a:lnTo>
                  <a:lnTo>
                    <a:pt x="3158871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11" name="Freeform 11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3" name="Freeform 13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5" name="Freeform 15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 l="-20672" r="-20672"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7" name="Freeform 27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29" name="Freeform 29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28700" y="2752512"/>
            <a:ext cx="638486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Design Phase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28700" y="4224637"/>
            <a:ext cx="638486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1 - 2 Years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8700" y="5701012"/>
            <a:ext cx="638486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6% to 7%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2794" y="8782328"/>
            <a:ext cx="2369188" cy="25432"/>
            <a:chOff x="0" y="0"/>
            <a:chExt cx="3158918" cy="339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58871" cy="33909"/>
            </a:xfrm>
            <a:custGeom>
              <a:avLst/>
              <a:gdLst/>
              <a:ahLst/>
              <a:cxnLst/>
              <a:rect l="l" t="t" r="r" b="b"/>
              <a:pathLst>
                <a:path w="3158871" h="33909">
                  <a:moveTo>
                    <a:pt x="0" y="0"/>
                  </a:moveTo>
                  <a:lnTo>
                    <a:pt x="3158871" y="0"/>
                  </a:lnTo>
                  <a:lnTo>
                    <a:pt x="3158871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11" name="Freeform 11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3" name="Freeform 13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5" name="Freeform 15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 l="-25048" r="-25048"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7" name="Freeform 27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29" name="Freeform 29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392794" y="2748262"/>
            <a:ext cx="6267331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Construction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28700" y="4224637"/>
            <a:ext cx="638486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1 - 5 Years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8700" y="5701012"/>
            <a:ext cx="638486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20% to 40%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2794" y="8782328"/>
            <a:ext cx="2369188" cy="25432"/>
            <a:chOff x="0" y="0"/>
            <a:chExt cx="3158918" cy="339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58871" cy="33909"/>
            </a:xfrm>
            <a:custGeom>
              <a:avLst/>
              <a:gdLst/>
              <a:ahLst/>
              <a:cxnLst/>
              <a:rect l="l" t="t" r="r" b="b"/>
              <a:pathLst>
                <a:path w="3158871" h="33909">
                  <a:moveTo>
                    <a:pt x="0" y="0"/>
                  </a:moveTo>
                  <a:lnTo>
                    <a:pt x="3158871" y="0"/>
                  </a:lnTo>
                  <a:lnTo>
                    <a:pt x="3158871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11" name="Freeform 11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3" name="Freeform 13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5" name="Freeform 15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 l="-46853" r="-46853"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7" name="Freeform 27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29" name="Freeform 29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289512" y="2748262"/>
            <a:ext cx="8854488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Facility Management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28700" y="4224637"/>
            <a:ext cx="638486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50 - 80 Years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8700" y="5701012"/>
            <a:ext cx="638486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60% to 80%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2794" y="8782328"/>
            <a:ext cx="2369188" cy="25432"/>
            <a:chOff x="0" y="0"/>
            <a:chExt cx="3158918" cy="339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58871" cy="33909"/>
            </a:xfrm>
            <a:custGeom>
              <a:avLst/>
              <a:gdLst/>
              <a:ahLst/>
              <a:cxnLst/>
              <a:rect l="l" t="t" r="r" b="b"/>
              <a:pathLst>
                <a:path w="3158871" h="33909">
                  <a:moveTo>
                    <a:pt x="0" y="0"/>
                  </a:moveTo>
                  <a:lnTo>
                    <a:pt x="3158871" y="0"/>
                  </a:lnTo>
                  <a:lnTo>
                    <a:pt x="3158871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11" name="Freeform 11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3" name="Freeform 13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5" name="Freeform 15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 l="-16667" r="-16667"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7" name="Freeform 27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29" name="Freeform 29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2185983" y="2748262"/>
            <a:ext cx="407030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Disposal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28700" y="4224637"/>
            <a:ext cx="638486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0 - 1 Year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8700" y="5701012"/>
            <a:ext cx="638486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3% to 4%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0483" y="3424044"/>
            <a:ext cx="3670353" cy="2596775"/>
          </a:xfrm>
          <a:custGeom>
            <a:avLst/>
            <a:gdLst/>
            <a:ahLst/>
            <a:cxnLst/>
            <a:rect l="l" t="t" r="r" b="b"/>
            <a:pathLst>
              <a:path w="3670353" h="2596775">
                <a:moveTo>
                  <a:pt x="0" y="0"/>
                </a:moveTo>
                <a:lnTo>
                  <a:pt x="3670353" y="0"/>
                </a:lnTo>
                <a:lnTo>
                  <a:pt x="3670353" y="2596775"/>
                </a:lnTo>
                <a:lnTo>
                  <a:pt x="0" y="25967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3" name="Freeform 3"/>
          <p:cNvSpPr/>
          <p:nvPr/>
        </p:nvSpPr>
        <p:spPr>
          <a:xfrm>
            <a:off x="4713287" y="3553778"/>
            <a:ext cx="3688724" cy="2457613"/>
          </a:xfrm>
          <a:custGeom>
            <a:avLst/>
            <a:gdLst/>
            <a:ahLst/>
            <a:cxnLst/>
            <a:rect l="l" t="t" r="r" b="b"/>
            <a:pathLst>
              <a:path w="3688724" h="2457613">
                <a:moveTo>
                  <a:pt x="0" y="0"/>
                </a:moveTo>
                <a:lnTo>
                  <a:pt x="3688725" y="0"/>
                </a:lnTo>
                <a:lnTo>
                  <a:pt x="3688725" y="2457612"/>
                </a:lnTo>
                <a:lnTo>
                  <a:pt x="0" y="2457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4" name="Freeform 4"/>
          <p:cNvSpPr/>
          <p:nvPr/>
        </p:nvSpPr>
        <p:spPr>
          <a:xfrm>
            <a:off x="9144000" y="3654570"/>
            <a:ext cx="4565268" cy="2356820"/>
          </a:xfrm>
          <a:custGeom>
            <a:avLst/>
            <a:gdLst/>
            <a:ahLst/>
            <a:cxnLst/>
            <a:rect l="l" t="t" r="r" b="b"/>
            <a:pathLst>
              <a:path w="4565268" h="2356820">
                <a:moveTo>
                  <a:pt x="0" y="0"/>
                </a:moveTo>
                <a:lnTo>
                  <a:pt x="4565268" y="0"/>
                </a:lnTo>
                <a:lnTo>
                  <a:pt x="4565268" y="2356820"/>
                </a:lnTo>
                <a:lnTo>
                  <a:pt x="0" y="23568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5" name="Freeform 5"/>
          <p:cNvSpPr/>
          <p:nvPr/>
        </p:nvSpPr>
        <p:spPr>
          <a:xfrm>
            <a:off x="14460419" y="3479161"/>
            <a:ext cx="3475793" cy="2606845"/>
          </a:xfrm>
          <a:custGeom>
            <a:avLst/>
            <a:gdLst/>
            <a:ahLst/>
            <a:cxnLst/>
            <a:rect l="l" t="t" r="r" b="b"/>
            <a:pathLst>
              <a:path w="3475793" h="2606845">
                <a:moveTo>
                  <a:pt x="0" y="0"/>
                </a:moveTo>
                <a:lnTo>
                  <a:pt x="3475793" y="0"/>
                </a:lnTo>
                <a:lnTo>
                  <a:pt x="3475793" y="2606845"/>
                </a:lnTo>
                <a:lnTo>
                  <a:pt x="0" y="26068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6" name="TextBox 6"/>
          <p:cNvSpPr txBox="1"/>
          <p:nvPr/>
        </p:nvSpPr>
        <p:spPr>
          <a:xfrm>
            <a:off x="1076835" y="6219928"/>
            <a:ext cx="191765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>
                <a:solidFill>
                  <a:srgbClr val="29AEC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Design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39454" y="6219928"/>
            <a:ext cx="3636392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>
                <a:solidFill>
                  <a:srgbClr val="29AEC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construction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43856" y="6261203"/>
            <a:ext cx="556555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29AEC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Facility Management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997942" y="6219928"/>
            <a:ext cx="2400746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>
                <a:solidFill>
                  <a:srgbClr val="29AEC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Disposal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54930" y="1028700"/>
            <a:ext cx="997814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Total Cost of Ownership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2545" y="7258153"/>
            <a:ext cx="3126230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spc="5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1 - 2 Years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81694" y="7267678"/>
            <a:ext cx="369504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spc="5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1 - 5 Years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44000" y="7258153"/>
            <a:ext cx="413015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spc="5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50 - 80 Years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463112" y="7191478"/>
            <a:ext cx="3473100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spc="5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1- 2 Year</a:t>
            </a:r>
          </a:p>
        </p:txBody>
      </p:sp>
      <p:sp>
        <p:nvSpPr>
          <p:cNvPr id="15" name="AutoShape 15"/>
          <p:cNvSpPr/>
          <p:nvPr/>
        </p:nvSpPr>
        <p:spPr>
          <a:xfrm flipV="1">
            <a:off x="472545" y="2299437"/>
            <a:ext cx="17311496" cy="0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SA"/>
          </a:p>
        </p:txBody>
      </p:sp>
      <p:sp>
        <p:nvSpPr>
          <p:cNvPr id="16" name="TextBox 16"/>
          <p:cNvSpPr txBox="1"/>
          <p:nvPr/>
        </p:nvSpPr>
        <p:spPr>
          <a:xfrm>
            <a:off x="417843" y="2604237"/>
            <a:ext cx="345299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spc="5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6% to 7%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831153" y="2604237"/>
            <a:ext cx="381270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spc="5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20% to 40%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78686" y="2604237"/>
            <a:ext cx="4130582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spc="5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60% to 80%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460419" y="2555924"/>
            <a:ext cx="345299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spc="5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6% to 7%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0483" y="3424044"/>
            <a:ext cx="3670353" cy="2596775"/>
          </a:xfrm>
          <a:custGeom>
            <a:avLst/>
            <a:gdLst/>
            <a:ahLst/>
            <a:cxnLst/>
            <a:rect l="l" t="t" r="r" b="b"/>
            <a:pathLst>
              <a:path w="3670353" h="2596775">
                <a:moveTo>
                  <a:pt x="0" y="0"/>
                </a:moveTo>
                <a:lnTo>
                  <a:pt x="3670353" y="0"/>
                </a:lnTo>
                <a:lnTo>
                  <a:pt x="3670353" y="2596775"/>
                </a:lnTo>
                <a:lnTo>
                  <a:pt x="0" y="25967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3" name="Freeform 3"/>
          <p:cNvSpPr/>
          <p:nvPr/>
        </p:nvSpPr>
        <p:spPr>
          <a:xfrm>
            <a:off x="4713287" y="3553778"/>
            <a:ext cx="3688724" cy="2457613"/>
          </a:xfrm>
          <a:custGeom>
            <a:avLst/>
            <a:gdLst/>
            <a:ahLst/>
            <a:cxnLst/>
            <a:rect l="l" t="t" r="r" b="b"/>
            <a:pathLst>
              <a:path w="3688724" h="2457613">
                <a:moveTo>
                  <a:pt x="0" y="0"/>
                </a:moveTo>
                <a:lnTo>
                  <a:pt x="3688725" y="0"/>
                </a:lnTo>
                <a:lnTo>
                  <a:pt x="3688725" y="2457612"/>
                </a:lnTo>
                <a:lnTo>
                  <a:pt x="0" y="2457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4" name="Freeform 4"/>
          <p:cNvSpPr/>
          <p:nvPr/>
        </p:nvSpPr>
        <p:spPr>
          <a:xfrm>
            <a:off x="9144000" y="3654570"/>
            <a:ext cx="4565268" cy="2356820"/>
          </a:xfrm>
          <a:custGeom>
            <a:avLst/>
            <a:gdLst/>
            <a:ahLst/>
            <a:cxnLst/>
            <a:rect l="l" t="t" r="r" b="b"/>
            <a:pathLst>
              <a:path w="4565268" h="2356820">
                <a:moveTo>
                  <a:pt x="0" y="0"/>
                </a:moveTo>
                <a:lnTo>
                  <a:pt x="4565268" y="0"/>
                </a:lnTo>
                <a:lnTo>
                  <a:pt x="4565268" y="2356820"/>
                </a:lnTo>
                <a:lnTo>
                  <a:pt x="0" y="23568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5" name="Freeform 5"/>
          <p:cNvSpPr/>
          <p:nvPr/>
        </p:nvSpPr>
        <p:spPr>
          <a:xfrm>
            <a:off x="14460419" y="3479161"/>
            <a:ext cx="3475793" cy="2606845"/>
          </a:xfrm>
          <a:custGeom>
            <a:avLst/>
            <a:gdLst/>
            <a:ahLst/>
            <a:cxnLst/>
            <a:rect l="l" t="t" r="r" b="b"/>
            <a:pathLst>
              <a:path w="3475793" h="2606845">
                <a:moveTo>
                  <a:pt x="0" y="0"/>
                </a:moveTo>
                <a:lnTo>
                  <a:pt x="3475793" y="0"/>
                </a:lnTo>
                <a:lnTo>
                  <a:pt x="3475793" y="2606845"/>
                </a:lnTo>
                <a:lnTo>
                  <a:pt x="0" y="26068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6" name="TextBox 6"/>
          <p:cNvSpPr txBox="1"/>
          <p:nvPr/>
        </p:nvSpPr>
        <p:spPr>
          <a:xfrm>
            <a:off x="1076835" y="6219928"/>
            <a:ext cx="191765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>
                <a:solidFill>
                  <a:srgbClr val="29AEC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Design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39454" y="6219928"/>
            <a:ext cx="3636392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>
                <a:solidFill>
                  <a:srgbClr val="29AEC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construction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43856" y="6261203"/>
            <a:ext cx="556555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29AEC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Facility Management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997942" y="6219928"/>
            <a:ext cx="2400746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>
                <a:solidFill>
                  <a:srgbClr val="29AEC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Disposal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54930" y="1028700"/>
            <a:ext cx="997814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Total Cost of Ownership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2545" y="7258153"/>
            <a:ext cx="3126230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spc="5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1 - 2 Years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81694" y="7267678"/>
            <a:ext cx="369504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spc="5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1 - 5 Years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44000" y="7258153"/>
            <a:ext cx="413015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spc="5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50 - 80 Years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463112" y="7191478"/>
            <a:ext cx="3473100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spc="5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1- 2 Year</a:t>
            </a:r>
          </a:p>
        </p:txBody>
      </p:sp>
      <p:sp>
        <p:nvSpPr>
          <p:cNvPr id="15" name="AutoShape 15"/>
          <p:cNvSpPr/>
          <p:nvPr/>
        </p:nvSpPr>
        <p:spPr>
          <a:xfrm>
            <a:off x="200483" y="2299437"/>
            <a:ext cx="17583557" cy="0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SA"/>
          </a:p>
        </p:txBody>
      </p:sp>
      <p:sp>
        <p:nvSpPr>
          <p:cNvPr id="16" name="TextBox 16"/>
          <p:cNvSpPr txBox="1"/>
          <p:nvPr/>
        </p:nvSpPr>
        <p:spPr>
          <a:xfrm>
            <a:off x="417843" y="2604237"/>
            <a:ext cx="345299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spc="5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6% to 7%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831153" y="2604237"/>
            <a:ext cx="381270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spc="5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20% to 40%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78686" y="2604237"/>
            <a:ext cx="4130582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spc="5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60% to 80%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460419" y="2555924"/>
            <a:ext cx="345299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spc="5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6% to 7%</a:t>
            </a:r>
          </a:p>
        </p:txBody>
      </p:sp>
      <p:sp>
        <p:nvSpPr>
          <p:cNvPr id="20" name="AutoShape 20"/>
          <p:cNvSpPr/>
          <p:nvPr/>
        </p:nvSpPr>
        <p:spPr>
          <a:xfrm flipH="1">
            <a:off x="262394" y="2299973"/>
            <a:ext cx="61911" cy="7151534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SA"/>
          </a:p>
        </p:txBody>
      </p:sp>
      <p:sp>
        <p:nvSpPr>
          <p:cNvPr id="21" name="TextBox 21"/>
          <p:cNvSpPr txBox="1"/>
          <p:nvPr/>
        </p:nvSpPr>
        <p:spPr>
          <a:xfrm>
            <a:off x="0" y="9372600"/>
            <a:ext cx="174441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2794" y="8782328"/>
            <a:ext cx="2369188" cy="25432"/>
            <a:chOff x="0" y="0"/>
            <a:chExt cx="3158918" cy="339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58871" cy="33909"/>
            </a:xfrm>
            <a:custGeom>
              <a:avLst/>
              <a:gdLst/>
              <a:ahLst/>
              <a:cxnLst/>
              <a:rect l="l" t="t" r="r" b="b"/>
              <a:pathLst>
                <a:path w="3158871" h="33909">
                  <a:moveTo>
                    <a:pt x="0" y="0"/>
                  </a:moveTo>
                  <a:lnTo>
                    <a:pt x="3158871" y="0"/>
                  </a:lnTo>
                  <a:lnTo>
                    <a:pt x="3158871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11" name="Freeform 11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3" name="Freeform 13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5" name="Freeform 15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 l="-2092" r="-2092"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7" name="Freeform 27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29" name="Freeform 29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419279" y="4600260"/>
            <a:ext cx="7448548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 spc="66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3- CFM vs FMP vs SFP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2794" y="8782328"/>
            <a:ext cx="2369188" cy="25432"/>
            <a:chOff x="0" y="0"/>
            <a:chExt cx="3158918" cy="339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58871" cy="33909"/>
            </a:xfrm>
            <a:custGeom>
              <a:avLst/>
              <a:gdLst/>
              <a:ahLst/>
              <a:cxnLst/>
              <a:rect l="l" t="t" r="r" b="b"/>
              <a:pathLst>
                <a:path w="3158871" h="33909">
                  <a:moveTo>
                    <a:pt x="0" y="0"/>
                  </a:moveTo>
                  <a:lnTo>
                    <a:pt x="3158871" y="0"/>
                  </a:lnTo>
                  <a:lnTo>
                    <a:pt x="3158871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11" name="Freeform 11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3" name="Freeform 13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5" name="Freeform 15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7" name="Freeform 27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29" name="Freeform 29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76117" y="2112898"/>
            <a:ext cx="9024640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Facility Management Professional 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76117" y="3351346"/>
            <a:ext cx="754181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>
                <a:solidFill>
                  <a:srgbClr val="29AE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1- Operation &amp; Maintenance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54146" y="4589596"/>
            <a:ext cx="6893085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>
                <a:solidFill>
                  <a:srgbClr val="29AE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2- Leadership and Strategy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54146" y="5723071"/>
            <a:ext cx="6522380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>
                <a:solidFill>
                  <a:srgbClr val="29AE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3- Fainance and Business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74252" y="6961321"/>
            <a:ext cx="6082168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>
                <a:solidFill>
                  <a:srgbClr val="29AE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4- Project Management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2794" y="8782328"/>
            <a:ext cx="2369188" cy="25432"/>
            <a:chOff x="0" y="0"/>
            <a:chExt cx="3158918" cy="339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58871" cy="33909"/>
            </a:xfrm>
            <a:custGeom>
              <a:avLst/>
              <a:gdLst/>
              <a:ahLst/>
              <a:cxnLst/>
              <a:rect l="l" t="t" r="r" b="b"/>
              <a:pathLst>
                <a:path w="3158871" h="33909">
                  <a:moveTo>
                    <a:pt x="0" y="0"/>
                  </a:moveTo>
                  <a:lnTo>
                    <a:pt x="3158871" y="0"/>
                  </a:lnTo>
                  <a:lnTo>
                    <a:pt x="3158871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11" name="Freeform 11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3" name="Freeform 13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5" name="Freeform 15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7" name="Freeform 27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29" name="Freeform 29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24367" y="3658387"/>
            <a:ext cx="7259587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9AE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 Exams Mutible Choice  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24367" y="5208900"/>
            <a:ext cx="8088616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9AE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Online Exam without Camera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41511" y="4057650"/>
            <a:ext cx="7326316" cy="218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0"/>
              </a:lnSpc>
            </a:pPr>
            <a:r>
              <a:rPr lang="en-US" sz="7242" b="1" spc="96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Course Introduction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392794" y="8782328"/>
            <a:ext cx="2369188" cy="25432"/>
            <a:chOff x="0" y="0"/>
            <a:chExt cx="3158918" cy="339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58871" cy="33909"/>
            </a:xfrm>
            <a:custGeom>
              <a:avLst/>
              <a:gdLst/>
              <a:ahLst/>
              <a:cxnLst/>
              <a:rect l="l" t="t" r="r" b="b"/>
              <a:pathLst>
                <a:path w="3158871" h="33909">
                  <a:moveTo>
                    <a:pt x="0" y="0"/>
                  </a:moveTo>
                  <a:lnTo>
                    <a:pt x="3158871" y="0"/>
                  </a:lnTo>
                  <a:lnTo>
                    <a:pt x="3158871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1" name="Group 11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12" name="Freeform 12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3" name="Group 13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4" name="Freeform 14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5" name="Group 15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6" name="Freeform 16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 t="-4609" b="-4608"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8" name="Freeform 28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30" name="Freeform 30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31" name="Freeform 31"/>
          <p:cNvSpPr/>
          <p:nvPr/>
        </p:nvSpPr>
        <p:spPr>
          <a:xfrm>
            <a:off x="0" y="41651"/>
            <a:ext cx="1874500" cy="1874500"/>
          </a:xfrm>
          <a:custGeom>
            <a:avLst/>
            <a:gdLst/>
            <a:ahLst/>
            <a:cxnLst/>
            <a:rect l="l" t="t" r="r" b="b"/>
            <a:pathLst>
              <a:path w="1874500" h="1874500">
                <a:moveTo>
                  <a:pt x="0" y="0"/>
                </a:moveTo>
                <a:lnTo>
                  <a:pt x="1874500" y="0"/>
                </a:lnTo>
                <a:lnTo>
                  <a:pt x="1874500" y="1874500"/>
                </a:lnTo>
                <a:lnTo>
                  <a:pt x="0" y="1874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2794" y="8782328"/>
            <a:ext cx="2369188" cy="25432"/>
            <a:chOff x="0" y="0"/>
            <a:chExt cx="3158918" cy="339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58871" cy="33909"/>
            </a:xfrm>
            <a:custGeom>
              <a:avLst/>
              <a:gdLst/>
              <a:ahLst/>
              <a:cxnLst/>
              <a:rect l="l" t="t" r="r" b="b"/>
              <a:pathLst>
                <a:path w="3158871" h="33909">
                  <a:moveTo>
                    <a:pt x="0" y="0"/>
                  </a:moveTo>
                  <a:lnTo>
                    <a:pt x="3158871" y="0"/>
                  </a:lnTo>
                  <a:lnTo>
                    <a:pt x="3158871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11" name="Freeform 11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3" name="Freeform 13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5" name="Freeform 15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7" name="Freeform 27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29" name="Freeform 29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619253" y="4016046"/>
            <a:ext cx="5919984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9AE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 Units &amp; 12 Chapters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44900" y="5321559"/>
            <a:ext cx="7259587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9AE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12 Exams Mutible Choice  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44900" y="6872073"/>
            <a:ext cx="8088616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9AE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Online Exam without Camera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6835" y="2558721"/>
            <a:ext cx="8524747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Sustainability Facility Professional 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2794" y="8782328"/>
            <a:ext cx="2369188" cy="25432"/>
            <a:chOff x="0" y="0"/>
            <a:chExt cx="3158918" cy="339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58871" cy="33909"/>
            </a:xfrm>
            <a:custGeom>
              <a:avLst/>
              <a:gdLst/>
              <a:ahLst/>
              <a:cxnLst/>
              <a:rect l="l" t="t" r="r" b="b"/>
              <a:pathLst>
                <a:path w="3158871" h="33909">
                  <a:moveTo>
                    <a:pt x="0" y="0"/>
                  </a:moveTo>
                  <a:lnTo>
                    <a:pt x="3158871" y="0"/>
                  </a:lnTo>
                  <a:lnTo>
                    <a:pt x="3158871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11" name="Freeform 11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3" name="Freeform 13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5" name="Freeform 15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5" name="Freeform 25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27" name="Freeform 27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8207" y="629744"/>
            <a:ext cx="8115366" cy="8566219"/>
          </a:xfrm>
          <a:custGeom>
            <a:avLst/>
            <a:gdLst/>
            <a:ahLst/>
            <a:cxnLst/>
            <a:rect l="l" t="t" r="r" b="b"/>
            <a:pathLst>
              <a:path w="8115366" h="8566219">
                <a:moveTo>
                  <a:pt x="0" y="0"/>
                </a:moveTo>
                <a:lnTo>
                  <a:pt x="8115366" y="0"/>
                </a:lnTo>
                <a:lnTo>
                  <a:pt x="8115366" y="8566220"/>
                </a:lnTo>
                <a:lnTo>
                  <a:pt x="0" y="85662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2794" y="8782328"/>
            <a:ext cx="2369188" cy="25432"/>
            <a:chOff x="0" y="0"/>
            <a:chExt cx="3158918" cy="339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58871" cy="33909"/>
            </a:xfrm>
            <a:custGeom>
              <a:avLst/>
              <a:gdLst/>
              <a:ahLst/>
              <a:cxnLst/>
              <a:rect l="l" t="t" r="r" b="b"/>
              <a:pathLst>
                <a:path w="3158871" h="33909">
                  <a:moveTo>
                    <a:pt x="0" y="0"/>
                  </a:moveTo>
                  <a:lnTo>
                    <a:pt x="3158871" y="0"/>
                  </a:lnTo>
                  <a:lnTo>
                    <a:pt x="3158871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11" name="Freeform 11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3" name="Freeform 13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5" name="Freeform 15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7" name="Freeform 27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29" name="Freeform 29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420558" y="2136075"/>
            <a:ext cx="7657665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Certified Facility Manager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20558" y="3419673"/>
            <a:ext cx="7657665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9AE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Exam on Center Not Onile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20558" y="4705548"/>
            <a:ext cx="8723442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9AE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Multiple Choice 180 Questions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20558" y="5991423"/>
            <a:ext cx="8283230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9AE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11 competencies in one Exam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2794" y="8782328"/>
            <a:ext cx="2369188" cy="25432"/>
            <a:chOff x="0" y="0"/>
            <a:chExt cx="3158918" cy="339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58871" cy="33909"/>
            </a:xfrm>
            <a:custGeom>
              <a:avLst/>
              <a:gdLst/>
              <a:ahLst/>
              <a:cxnLst/>
              <a:rect l="l" t="t" r="r" b="b"/>
              <a:pathLst>
                <a:path w="3158871" h="33909">
                  <a:moveTo>
                    <a:pt x="0" y="0"/>
                  </a:moveTo>
                  <a:lnTo>
                    <a:pt x="3158871" y="0"/>
                  </a:lnTo>
                  <a:lnTo>
                    <a:pt x="3158871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11" name="Freeform 11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3" name="Freeform 13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5" name="Freeform 15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7" name="Freeform 27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29" name="Freeform 29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532192" y="2133798"/>
            <a:ext cx="6438917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New Exam Questions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10162" y="3455417"/>
            <a:ext cx="7657665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9AE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1- Every Question, 3 Choices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10162" y="4723420"/>
            <a:ext cx="9144000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9AE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2- 60% to 70% Scenario Questions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47027" y="5990245"/>
            <a:ext cx="7675088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9AE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3- 180 Questions in 4 Hours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24017" y="7257070"/>
            <a:ext cx="6244530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b="1">
                <a:solidFill>
                  <a:srgbClr val="DF241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Before August 31, 2025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2794" y="8782328"/>
            <a:ext cx="2369188" cy="25432"/>
            <a:chOff x="0" y="0"/>
            <a:chExt cx="3158918" cy="339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58871" cy="33909"/>
            </a:xfrm>
            <a:custGeom>
              <a:avLst/>
              <a:gdLst/>
              <a:ahLst/>
              <a:cxnLst/>
              <a:rect l="l" t="t" r="r" b="b"/>
              <a:pathLst>
                <a:path w="3158871" h="33909">
                  <a:moveTo>
                    <a:pt x="0" y="0"/>
                  </a:moveTo>
                  <a:lnTo>
                    <a:pt x="3158871" y="0"/>
                  </a:lnTo>
                  <a:lnTo>
                    <a:pt x="3158871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11" name="Freeform 11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3" name="Freeform 13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5" name="Freeform 15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7" name="Freeform 27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29" name="Freeform 29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532192" y="2133798"/>
            <a:ext cx="6438917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New Exam Questions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10162" y="3455417"/>
            <a:ext cx="7657665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9AE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1- Every Question, 3 Choices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10162" y="4723420"/>
            <a:ext cx="9144000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9AE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2- 60% to 70% Scenario Questions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47027" y="5990245"/>
            <a:ext cx="7675088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9AE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3- 120 Questions in 3 Hours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54576" y="7257070"/>
            <a:ext cx="6583412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b="1">
                <a:solidFill>
                  <a:srgbClr val="DF241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After September 1, 2025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2794" y="8782328"/>
            <a:ext cx="2369188" cy="25432"/>
            <a:chOff x="0" y="0"/>
            <a:chExt cx="3158918" cy="339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58871" cy="33909"/>
            </a:xfrm>
            <a:custGeom>
              <a:avLst/>
              <a:gdLst/>
              <a:ahLst/>
              <a:cxnLst/>
              <a:rect l="l" t="t" r="r" b="b"/>
              <a:pathLst>
                <a:path w="3158871" h="33909">
                  <a:moveTo>
                    <a:pt x="0" y="0"/>
                  </a:moveTo>
                  <a:lnTo>
                    <a:pt x="3158871" y="0"/>
                  </a:lnTo>
                  <a:lnTo>
                    <a:pt x="3158871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11" name="Freeform 11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3" name="Freeform 13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5" name="Freeform 15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7" name="Freeform 27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29" name="Freeform 29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532192" y="2133798"/>
            <a:ext cx="6438917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Eligibility Requirements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4649" y="3456595"/>
            <a:ext cx="9019351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Option 1: No Bsc or Master in FM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4649" y="4780570"/>
            <a:ext cx="8503641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9AE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5 Yrs on Facilities Management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4649" y="6104545"/>
            <a:ext cx="8115300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9AE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Experience ( 6 competencies)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30987" y="7428520"/>
            <a:ext cx="7041326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9AE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Any university education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2794" y="8782328"/>
            <a:ext cx="2369188" cy="25432"/>
            <a:chOff x="0" y="0"/>
            <a:chExt cx="3158918" cy="339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58871" cy="33909"/>
            </a:xfrm>
            <a:custGeom>
              <a:avLst/>
              <a:gdLst/>
              <a:ahLst/>
              <a:cxnLst/>
              <a:rect l="l" t="t" r="r" b="b"/>
              <a:pathLst>
                <a:path w="3158871" h="33909">
                  <a:moveTo>
                    <a:pt x="0" y="0"/>
                  </a:moveTo>
                  <a:lnTo>
                    <a:pt x="3158871" y="0"/>
                  </a:lnTo>
                  <a:lnTo>
                    <a:pt x="3158871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11" name="Freeform 11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3" name="Freeform 13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5" name="Freeform 15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7" name="Freeform 27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29" name="Freeform 29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532192" y="2133798"/>
            <a:ext cx="6438917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Eligibility Requirements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18819" y="3456595"/>
            <a:ext cx="8115300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Option 2: Bsc or Master in FM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4649" y="4780570"/>
            <a:ext cx="8503641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9AE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 Yrs on Facilities Management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4649" y="6104545"/>
            <a:ext cx="8115300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9AE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Experience ( 6 competencies)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30987" y="7428520"/>
            <a:ext cx="7041326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29AEC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Any university education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572125" y="1571625"/>
            <a:ext cx="7143750" cy="7143750"/>
            <a:chOff x="0" y="0"/>
            <a:chExt cx="9525000" cy="9525000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525000" cy="9525000"/>
            </a:xfrm>
            <a:custGeom>
              <a:avLst/>
              <a:gdLst/>
              <a:ahLst/>
              <a:cxnLst/>
              <a:rect l="l" t="t" r="r" b="b"/>
              <a:pathLst>
                <a:path w="9525000" h="9525000">
                  <a:moveTo>
                    <a:pt x="0" y="0"/>
                  </a:moveTo>
                  <a:lnTo>
                    <a:pt x="9525000" y="0"/>
                  </a:lnTo>
                  <a:lnTo>
                    <a:pt x="9525000" y="9525000"/>
                  </a:lnTo>
                  <a:lnTo>
                    <a:pt x="0" y="9525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572125" y="1571625"/>
            <a:ext cx="7143750" cy="7143750"/>
            <a:chOff x="0" y="0"/>
            <a:chExt cx="9525000" cy="9525000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525000" cy="9525000"/>
            </a:xfrm>
            <a:custGeom>
              <a:avLst/>
              <a:gdLst/>
              <a:ahLst/>
              <a:cxnLst/>
              <a:rect l="l" t="t" r="r" b="b"/>
              <a:pathLst>
                <a:path w="9525000" h="9525000">
                  <a:moveTo>
                    <a:pt x="0" y="0"/>
                  </a:moveTo>
                  <a:lnTo>
                    <a:pt x="9525000" y="0"/>
                  </a:lnTo>
                  <a:lnTo>
                    <a:pt x="9525000" y="9525000"/>
                  </a:lnTo>
                  <a:lnTo>
                    <a:pt x="0" y="9525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 rot="-2973577">
            <a:off x="10658179" y="5701905"/>
            <a:ext cx="10318409" cy="2704158"/>
            <a:chOff x="0" y="0"/>
            <a:chExt cx="13757878" cy="36055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57911" cy="3605530"/>
            </a:xfrm>
            <a:custGeom>
              <a:avLst/>
              <a:gdLst/>
              <a:ahLst/>
              <a:cxnLst/>
              <a:rect l="l" t="t" r="r" b="b"/>
              <a:pathLst>
                <a:path w="13757911" h="3605530">
                  <a:moveTo>
                    <a:pt x="13757911" y="268224"/>
                  </a:moveTo>
                  <a:lnTo>
                    <a:pt x="9842119" y="3605530"/>
                  </a:lnTo>
                  <a:lnTo>
                    <a:pt x="2751455" y="3605530"/>
                  </a:lnTo>
                  <a:lnTo>
                    <a:pt x="0" y="377190"/>
                  </a:lnTo>
                  <a:lnTo>
                    <a:pt x="83947" y="307975"/>
                  </a:lnTo>
                  <a:cubicBezTo>
                    <a:pt x="371729" y="113538"/>
                    <a:pt x="718566" y="0"/>
                    <a:pt x="1091946" y="0"/>
                  </a:cubicBezTo>
                  <a:lnTo>
                    <a:pt x="12823063" y="0"/>
                  </a:lnTo>
                  <a:cubicBezTo>
                    <a:pt x="13071983" y="0"/>
                    <a:pt x="13309093" y="50419"/>
                    <a:pt x="13524739" y="141732"/>
                  </a:cubicBezTo>
                  <a:close/>
                </a:path>
              </a:pathLst>
            </a:custGeom>
            <a:solidFill>
              <a:srgbClr val="104862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8" name="Freeform 8"/>
          <p:cNvSpPr/>
          <p:nvPr/>
        </p:nvSpPr>
        <p:spPr>
          <a:xfrm>
            <a:off x="45268" y="23390"/>
            <a:ext cx="1106905" cy="1100246"/>
          </a:xfrm>
          <a:custGeom>
            <a:avLst/>
            <a:gdLst/>
            <a:ahLst/>
            <a:cxnLst/>
            <a:rect l="l" t="t" r="r" b="b"/>
            <a:pathLst>
              <a:path w="1106905" h="1100246">
                <a:moveTo>
                  <a:pt x="0" y="0"/>
                </a:moveTo>
                <a:lnTo>
                  <a:pt x="1106905" y="0"/>
                </a:lnTo>
                <a:lnTo>
                  <a:pt x="1106905" y="1100246"/>
                </a:lnTo>
                <a:lnTo>
                  <a:pt x="0" y="1100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9" name="Freeform 9"/>
          <p:cNvSpPr/>
          <p:nvPr/>
        </p:nvSpPr>
        <p:spPr>
          <a:xfrm>
            <a:off x="45268" y="9150398"/>
            <a:ext cx="1106905" cy="1100246"/>
          </a:xfrm>
          <a:custGeom>
            <a:avLst/>
            <a:gdLst/>
            <a:ahLst/>
            <a:cxnLst/>
            <a:rect l="l" t="t" r="r" b="b"/>
            <a:pathLst>
              <a:path w="1106905" h="1100246">
                <a:moveTo>
                  <a:pt x="0" y="0"/>
                </a:moveTo>
                <a:lnTo>
                  <a:pt x="1106905" y="0"/>
                </a:lnTo>
                <a:lnTo>
                  <a:pt x="1106905" y="1100246"/>
                </a:lnTo>
                <a:lnTo>
                  <a:pt x="0" y="11002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grpSp>
        <p:nvGrpSpPr>
          <p:cNvPr id="10" name="Group 10"/>
          <p:cNvGrpSpPr/>
          <p:nvPr/>
        </p:nvGrpSpPr>
        <p:grpSpPr>
          <a:xfrm rot="-2973577">
            <a:off x="7592421" y="1800894"/>
            <a:ext cx="10528754" cy="2704158"/>
            <a:chOff x="0" y="0"/>
            <a:chExt cx="14038338" cy="36055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038326" cy="3605530"/>
            </a:xfrm>
            <a:custGeom>
              <a:avLst/>
              <a:gdLst/>
              <a:ahLst/>
              <a:cxnLst/>
              <a:rect l="l" t="t" r="r" b="b"/>
              <a:pathLst>
                <a:path w="14038326" h="3605530">
                  <a:moveTo>
                    <a:pt x="10965434" y="0"/>
                  </a:moveTo>
                  <a:lnTo>
                    <a:pt x="14038326" y="3605530"/>
                  </a:lnTo>
                  <a:lnTo>
                    <a:pt x="1802765" y="3605530"/>
                  </a:lnTo>
                  <a:cubicBezTo>
                    <a:pt x="807085" y="3605530"/>
                    <a:pt x="0" y="2798445"/>
                    <a:pt x="0" y="1802765"/>
                  </a:cubicBezTo>
                  <a:cubicBezTo>
                    <a:pt x="0" y="807085"/>
                    <a:pt x="807085" y="0"/>
                    <a:pt x="1802765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370048" y="1908449"/>
            <a:ext cx="6799242" cy="6736827"/>
            <a:chOff x="0" y="0"/>
            <a:chExt cx="9065656" cy="89824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065641" cy="8982456"/>
            </a:xfrm>
            <a:custGeom>
              <a:avLst/>
              <a:gdLst/>
              <a:ahLst/>
              <a:cxnLst/>
              <a:rect l="l" t="t" r="r" b="b"/>
              <a:pathLst>
                <a:path w="9065641" h="8982456">
                  <a:moveTo>
                    <a:pt x="0" y="3159887"/>
                  </a:moveTo>
                  <a:cubicBezTo>
                    <a:pt x="0" y="1414780"/>
                    <a:pt x="1414780" y="0"/>
                    <a:pt x="3159887" y="0"/>
                  </a:cubicBezTo>
                  <a:lnTo>
                    <a:pt x="5905627" y="0"/>
                  </a:lnTo>
                  <a:cubicBezTo>
                    <a:pt x="7650861" y="0"/>
                    <a:pt x="9065641" y="1414780"/>
                    <a:pt x="9065641" y="3159887"/>
                  </a:cubicBezTo>
                  <a:lnTo>
                    <a:pt x="9065641" y="5822442"/>
                  </a:lnTo>
                  <a:cubicBezTo>
                    <a:pt x="9065641" y="7567676"/>
                    <a:pt x="7650861" y="8982329"/>
                    <a:pt x="5905754" y="8982329"/>
                  </a:cubicBezTo>
                  <a:lnTo>
                    <a:pt x="3159887" y="8982329"/>
                  </a:lnTo>
                  <a:cubicBezTo>
                    <a:pt x="1414780" y="8982456"/>
                    <a:pt x="0" y="7567676"/>
                    <a:pt x="0" y="5822442"/>
                  </a:cubicBezTo>
                  <a:close/>
                </a:path>
              </a:pathLst>
            </a:custGeom>
            <a:blipFill>
              <a:blip r:embed="rId8"/>
              <a:stretch>
                <a:fillRect l="-24357" r="-24357"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3587274"/>
            <a:ext cx="5713019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b="1">
                <a:solidFill>
                  <a:srgbClr val="1048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IFMA Exams Fees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268" y="23390"/>
            <a:ext cx="1106905" cy="1100246"/>
          </a:xfrm>
          <a:custGeom>
            <a:avLst/>
            <a:gdLst/>
            <a:ahLst/>
            <a:cxnLst/>
            <a:rect l="l" t="t" r="r" b="b"/>
            <a:pathLst>
              <a:path w="1106905" h="1100246">
                <a:moveTo>
                  <a:pt x="0" y="0"/>
                </a:moveTo>
                <a:lnTo>
                  <a:pt x="1106905" y="0"/>
                </a:lnTo>
                <a:lnTo>
                  <a:pt x="1106905" y="1100246"/>
                </a:lnTo>
                <a:lnTo>
                  <a:pt x="0" y="1100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3" name="Freeform 3"/>
          <p:cNvSpPr/>
          <p:nvPr/>
        </p:nvSpPr>
        <p:spPr>
          <a:xfrm>
            <a:off x="45268" y="9150398"/>
            <a:ext cx="1106905" cy="1100246"/>
          </a:xfrm>
          <a:custGeom>
            <a:avLst/>
            <a:gdLst/>
            <a:ahLst/>
            <a:cxnLst/>
            <a:rect l="l" t="t" r="r" b="b"/>
            <a:pathLst>
              <a:path w="1106905" h="1100246">
                <a:moveTo>
                  <a:pt x="0" y="0"/>
                </a:moveTo>
                <a:lnTo>
                  <a:pt x="1106905" y="0"/>
                </a:lnTo>
                <a:lnTo>
                  <a:pt x="1106905" y="1100246"/>
                </a:lnTo>
                <a:lnTo>
                  <a:pt x="0" y="1100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4" name="Freeform 4"/>
          <p:cNvSpPr/>
          <p:nvPr/>
        </p:nvSpPr>
        <p:spPr>
          <a:xfrm>
            <a:off x="838340" y="1123636"/>
            <a:ext cx="16973936" cy="8232225"/>
          </a:xfrm>
          <a:custGeom>
            <a:avLst/>
            <a:gdLst/>
            <a:ahLst/>
            <a:cxnLst/>
            <a:rect l="l" t="t" r="r" b="b"/>
            <a:pathLst>
              <a:path w="16973936" h="8232225">
                <a:moveTo>
                  <a:pt x="0" y="0"/>
                </a:moveTo>
                <a:lnTo>
                  <a:pt x="16973936" y="0"/>
                </a:lnTo>
                <a:lnTo>
                  <a:pt x="16973936" y="8232225"/>
                </a:lnTo>
                <a:lnTo>
                  <a:pt x="0" y="8232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2794" y="8782328"/>
            <a:ext cx="2369188" cy="25432"/>
            <a:chOff x="0" y="0"/>
            <a:chExt cx="3158918" cy="339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58871" cy="33909"/>
            </a:xfrm>
            <a:custGeom>
              <a:avLst/>
              <a:gdLst/>
              <a:ahLst/>
              <a:cxnLst/>
              <a:rect l="l" t="t" r="r" b="b"/>
              <a:pathLst>
                <a:path w="3158871" h="33909">
                  <a:moveTo>
                    <a:pt x="0" y="0"/>
                  </a:moveTo>
                  <a:lnTo>
                    <a:pt x="3158871" y="0"/>
                  </a:lnTo>
                  <a:lnTo>
                    <a:pt x="3158871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11" name="Freeform 11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3" name="Freeform 13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5" name="Freeform 15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 l="-23938" r="-23938"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7" name="Freeform 27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29" name="Freeform 29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630937" y="4681837"/>
            <a:ext cx="513761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7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4- FM Hero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9" name="Freeform 9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1" name="Freeform 11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3" name="Freeform 13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 t="-4609" b="-4608"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5" name="Freeform 25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27" name="Freeform 27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55987" y="3081854"/>
            <a:ext cx="7117682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 spc="66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1- Introduction to FM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60740" y="1622630"/>
            <a:ext cx="346353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 b="1" spc="66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Contents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5987" y="4539179"/>
            <a:ext cx="8632581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 spc="66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2- building life cycle cost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7708" y="5996504"/>
            <a:ext cx="7448548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 spc="66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3- CFM vs FMP vs SFP 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5987" y="8349778"/>
            <a:ext cx="5189919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 spc="66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5- Course Plan 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5987" y="7179360"/>
            <a:ext cx="431629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 spc="66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4- FM Hero 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2794" y="8782328"/>
            <a:ext cx="2369188" cy="25432"/>
            <a:chOff x="0" y="0"/>
            <a:chExt cx="3158918" cy="339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58871" cy="33909"/>
            </a:xfrm>
            <a:custGeom>
              <a:avLst/>
              <a:gdLst/>
              <a:ahLst/>
              <a:cxnLst/>
              <a:rect l="l" t="t" r="r" b="b"/>
              <a:pathLst>
                <a:path w="3158871" h="33909">
                  <a:moveTo>
                    <a:pt x="0" y="0"/>
                  </a:moveTo>
                  <a:lnTo>
                    <a:pt x="3158871" y="0"/>
                  </a:lnTo>
                  <a:lnTo>
                    <a:pt x="3158871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11" name="Freeform 11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3" name="Freeform 13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5" name="Freeform 15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 l="-38998" r="-38998"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7" name="Freeform 27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29" name="Freeform 29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57892" y="4831819"/>
            <a:ext cx="812316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7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Kahoot Instructions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11441083" y="2780977"/>
            <a:ext cx="6405083" cy="3602859"/>
          </a:xfrm>
          <a:custGeom>
            <a:avLst/>
            <a:gdLst/>
            <a:ahLst/>
            <a:cxnLst/>
            <a:rect l="l" t="t" r="r" b="b"/>
            <a:pathLst>
              <a:path w="6405083" h="3602859">
                <a:moveTo>
                  <a:pt x="0" y="0"/>
                </a:moveTo>
                <a:lnTo>
                  <a:pt x="6405083" y="0"/>
                </a:lnTo>
                <a:lnTo>
                  <a:pt x="6405083" y="3602860"/>
                </a:lnTo>
                <a:lnTo>
                  <a:pt x="0" y="3602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7" name="Freeform 7"/>
          <p:cNvSpPr/>
          <p:nvPr/>
        </p:nvSpPr>
        <p:spPr>
          <a:xfrm>
            <a:off x="12924456" y="6746572"/>
            <a:ext cx="3438337" cy="3438337"/>
          </a:xfrm>
          <a:custGeom>
            <a:avLst/>
            <a:gdLst/>
            <a:ahLst/>
            <a:cxnLst/>
            <a:rect l="l" t="t" r="r" b="b"/>
            <a:pathLst>
              <a:path w="3438337" h="3438337">
                <a:moveTo>
                  <a:pt x="0" y="0"/>
                </a:moveTo>
                <a:lnTo>
                  <a:pt x="3438337" y="0"/>
                </a:lnTo>
                <a:lnTo>
                  <a:pt x="3438337" y="3438337"/>
                </a:lnTo>
                <a:lnTo>
                  <a:pt x="0" y="3438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8" name="TextBox 8"/>
          <p:cNvSpPr txBox="1"/>
          <p:nvPr/>
        </p:nvSpPr>
        <p:spPr>
          <a:xfrm>
            <a:off x="523543" y="3088972"/>
            <a:ext cx="10250326" cy="365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Exercises can be solved from the computer via browsers through the website.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3543" y="8181594"/>
            <a:ext cx="8895148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https://kahoot.com/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5525" y="1028700"/>
            <a:ext cx="812316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7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Kahoot Instructions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11441083" y="2780977"/>
            <a:ext cx="6405083" cy="3602859"/>
          </a:xfrm>
          <a:custGeom>
            <a:avLst/>
            <a:gdLst/>
            <a:ahLst/>
            <a:cxnLst/>
            <a:rect l="l" t="t" r="r" b="b"/>
            <a:pathLst>
              <a:path w="6405083" h="3602859">
                <a:moveTo>
                  <a:pt x="0" y="0"/>
                </a:moveTo>
                <a:lnTo>
                  <a:pt x="6405083" y="0"/>
                </a:lnTo>
                <a:lnTo>
                  <a:pt x="6405083" y="3602860"/>
                </a:lnTo>
                <a:lnTo>
                  <a:pt x="0" y="3602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7" name="Freeform 7"/>
          <p:cNvSpPr/>
          <p:nvPr/>
        </p:nvSpPr>
        <p:spPr>
          <a:xfrm>
            <a:off x="12924456" y="6746572"/>
            <a:ext cx="3438337" cy="3438337"/>
          </a:xfrm>
          <a:custGeom>
            <a:avLst/>
            <a:gdLst/>
            <a:ahLst/>
            <a:cxnLst/>
            <a:rect l="l" t="t" r="r" b="b"/>
            <a:pathLst>
              <a:path w="3438337" h="3438337">
                <a:moveTo>
                  <a:pt x="0" y="0"/>
                </a:moveTo>
                <a:lnTo>
                  <a:pt x="3438337" y="0"/>
                </a:lnTo>
                <a:lnTo>
                  <a:pt x="3438337" y="3438337"/>
                </a:lnTo>
                <a:lnTo>
                  <a:pt x="0" y="3438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8" name="TextBox 8"/>
          <p:cNvSpPr txBox="1"/>
          <p:nvPr/>
        </p:nvSpPr>
        <p:spPr>
          <a:xfrm>
            <a:off x="523543" y="3088972"/>
            <a:ext cx="10250326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8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 form Kahoot App on Smart Phone</a:t>
            </a:r>
          </a:p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Android ot Apple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3543" y="8181594"/>
            <a:ext cx="8895148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https://kahoot.com/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5525" y="1028700"/>
            <a:ext cx="812316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7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Kahoot Instructions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11441083" y="2780977"/>
            <a:ext cx="6405083" cy="3602859"/>
          </a:xfrm>
          <a:custGeom>
            <a:avLst/>
            <a:gdLst/>
            <a:ahLst/>
            <a:cxnLst/>
            <a:rect l="l" t="t" r="r" b="b"/>
            <a:pathLst>
              <a:path w="6405083" h="3602859">
                <a:moveTo>
                  <a:pt x="0" y="0"/>
                </a:moveTo>
                <a:lnTo>
                  <a:pt x="6405083" y="0"/>
                </a:lnTo>
                <a:lnTo>
                  <a:pt x="6405083" y="3602860"/>
                </a:lnTo>
                <a:lnTo>
                  <a:pt x="0" y="3602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7" name="TextBox 7"/>
          <p:cNvSpPr txBox="1"/>
          <p:nvPr/>
        </p:nvSpPr>
        <p:spPr>
          <a:xfrm>
            <a:off x="523543" y="3088972"/>
            <a:ext cx="10250326" cy="365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When you start solving the exercise, you can register your real name or a pseudonym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5525" y="1028700"/>
            <a:ext cx="812316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7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Kahoot Instructions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11554389" y="2822043"/>
            <a:ext cx="6405083" cy="3602859"/>
          </a:xfrm>
          <a:custGeom>
            <a:avLst/>
            <a:gdLst/>
            <a:ahLst/>
            <a:cxnLst/>
            <a:rect l="l" t="t" r="r" b="b"/>
            <a:pathLst>
              <a:path w="6405083" h="3602859">
                <a:moveTo>
                  <a:pt x="0" y="0"/>
                </a:moveTo>
                <a:lnTo>
                  <a:pt x="6405083" y="0"/>
                </a:lnTo>
                <a:lnTo>
                  <a:pt x="6405083" y="3602860"/>
                </a:lnTo>
                <a:lnTo>
                  <a:pt x="0" y="3602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7" name="TextBox 7"/>
          <p:cNvSpPr txBox="1"/>
          <p:nvPr/>
        </p:nvSpPr>
        <p:spPr>
          <a:xfrm>
            <a:off x="667274" y="2822043"/>
            <a:ext cx="10558321" cy="3810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 spc="66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There are two types of exercises (multiple choice and true or false), and the multiple choice may have one answer or more than one answer.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84851" y="1028700"/>
            <a:ext cx="812316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7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Kahoot Instructions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11441083" y="2780977"/>
            <a:ext cx="6405083" cy="3602859"/>
          </a:xfrm>
          <a:custGeom>
            <a:avLst/>
            <a:gdLst/>
            <a:ahLst/>
            <a:cxnLst/>
            <a:rect l="l" t="t" r="r" b="b"/>
            <a:pathLst>
              <a:path w="6405083" h="3602859">
                <a:moveTo>
                  <a:pt x="0" y="0"/>
                </a:moveTo>
                <a:lnTo>
                  <a:pt x="6405083" y="0"/>
                </a:lnTo>
                <a:lnTo>
                  <a:pt x="6405083" y="3602860"/>
                </a:lnTo>
                <a:lnTo>
                  <a:pt x="0" y="3602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7" name="TextBox 7"/>
          <p:cNvSpPr txBox="1"/>
          <p:nvPr/>
        </p:nvSpPr>
        <p:spPr>
          <a:xfrm>
            <a:off x="523543" y="2596180"/>
            <a:ext cx="10250326" cy="457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Each question has a duration and points that appear at the bottom, and the points decrease over time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5525" y="1028700"/>
            <a:ext cx="812316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7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Kahoot Instructions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11400017" y="3080751"/>
            <a:ext cx="6405083" cy="3602859"/>
          </a:xfrm>
          <a:custGeom>
            <a:avLst/>
            <a:gdLst/>
            <a:ahLst/>
            <a:cxnLst/>
            <a:rect l="l" t="t" r="r" b="b"/>
            <a:pathLst>
              <a:path w="6405083" h="3602859">
                <a:moveTo>
                  <a:pt x="0" y="0"/>
                </a:moveTo>
                <a:lnTo>
                  <a:pt x="6405083" y="0"/>
                </a:lnTo>
                <a:lnTo>
                  <a:pt x="6405083" y="3602859"/>
                </a:lnTo>
                <a:lnTo>
                  <a:pt x="0" y="3602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7" name="TextBox 7"/>
          <p:cNvSpPr txBox="1"/>
          <p:nvPr/>
        </p:nvSpPr>
        <p:spPr>
          <a:xfrm>
            <a:off x="523543" y="2596180"/>
            <a:ext cx="10250326" cy="457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Your points are determined by two things: the correctness of your answer and your speed in answering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123" y="1028700"/>
            <a:ext cx="812316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7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Kahoot Instructions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11400017" y="3080751"/>
            <a:ext cx="6405083" cy="3602859"/>
          </a:xfrm>
          <a:custGeom>
            <a:avLst/>
            <a:gdLst/>
            <a:ahLst/>
            <a:cxnLst/>
            <a:rect l="l" t="t" r="r" b="b"/>
            <a:pathLst>
              <a:path w="6405083" h="3602859">
                <a:moveTo>
                  <a:pt x="0" y="0"/>
                </a:moveTo>
                <a:lnTo>
                  <a:pt x="6405083" y="0"/>
                </a:lnTo>
                <a:lnTo>
                  <a:pt x="6405083" y="3602859"/>
                </a:lnTo>
                <a:lnTo>
                  <a:pt x="0" y="3602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7" name="TextBox 7"/>
          <p:cNvSpPr txBox="1"/>
          <p:nvPr/>
        </p:nvSpPr>
        <p:spPr>
          <a:xfrm>
            <a:off x="523543" y="2596180"/>
            <a:ext cx="10352991" cy="457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 spc="66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When you finish solving the entire exercise, the number of points you have earned and your final ranking among those who have completed the exercise will appear.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123" y="1028700"/>
            <a:ext cx="812316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7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Kahoot Instructions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11400017" y="3080751"/>
            <a:ext cx="6405083" cy="3602859"/>
          </a:xfrm>
          <a:custGeom>
            <a:avLst/>
            <a:gdLst/>
            <a:ahLst/>
            <a:cxnLst/>
            <a:rect l="l" t="t" r="r" b="b"/>
            <a:pathLst>
              <a:path w="6405083" h="3602859">
                <a:moveTo>
                  <a:pt x="0" y="0"/>
                </a:moveTo>
                <a:lnTo>
                  <a:pt x="6405083" y="0"/>
                </a:lnTo>
                <a:lnTo>
                  <a:pt x="6405083" y="3602859"/>
                </a:lnTo>
                <a:lnTo>
                  <a:pt x="0" y="3602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7" name="TextBox 7"/>
          <p:cNvSpPr txBox="1"/>
          <p:nvPr/>
        </p:nvSpPr>
        <p:spPr>
          <a:xfrm>
            <a:off x="472211" y="2586596"/>
            <a:ext cx="10352991" cy="462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5100" b="1" spc="66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You can solve questions in which your answer was incorrect without points </a:t>
            </a:r>
          </a:p>
          <a:p>
            <a:pPr algn="ctr">
              <a:lnSpc>
                <a:spcPts val="6120"/>
              </a:lnSpc>
            </a:pPr>
            <a:r>
              <a:rPr lang="en-US" sz="5100" b="1" spc="67">
                <a:solidFill>
                  <a:srgbClr val="D86EC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(this feature is only available when entering through App Androide and Apple 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123" y="1028700"/>
            <a:ext cx="812316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7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Kahoot Instructions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96354" y="3342070"/>
            <a:ext cx="6405083" cy="3602859"/>
          </a:xfrm>
          <a:custGeom>
            <a:avLst/>
            <a:gdLst/>
            <a:ahLst/>
            <a:cxnLst/>
            <a:rect l="l" t="t" r="r" b="b"/>
            <a:pathLst>
              <a:path w="6405083" h="3602859">
                <a:moveTo>
                  <a:pt x="0" y="0"/>
                </a:moveTo>
                <a:lnTo>
                  <a:pt x="6405083" y="0"/>
                </a:lnTo>
                <a:lnTo>
                  <a:pt x="6405083" y="3602860"/>
                </a:lnTo>
                <a:lnTo>
                  <a:pt x="0" y="3602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3" name="Freeform 3"/>
          <p:cNvSpPr/>
          <p:nvPr/>
        </p:nvSpPr>
        <p:spPr>
          <a:xfrm>
            <a:off x="414020" y="3080751"/>
            <a:ext cx="4832168" cy="4832168"/>
          </a:xfrm>
          <a:custGeom>
            <a:avLst/>
            <a:gdLst/>
            <a:ahLst/>
            <a:cxnLst/>
            <a:rect l="l" t="t" r="r" b="b"/>
            <a:pathLst>
              <a:path w="4832168" h="4832168">
                <a:moveTo>
                  <a:pt x="0" y="0"/>
                </a:moveTo>
                <a:lnTo>
                  <a:pt x="4832168" y="0"/>
                </a:lnTo>
                <a:lnTo>
                  <a:pt x="4832168" y="4832168"/>
                </a:lnTo>
                <a:lnTo>
                  <a:pt x="0" y="48321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4" name="Freeform 4"/>
          <p:cNvSpPr/>
          <p:nvPr/>
        </p:nvSpPr>
        <p:spPr>
          <a:xfrm>
            <a:off x="5971920" y="3214215"/>
            <a:ext cx="4698703" cy="4698703"/>
          </a:xfrm>
          <a:custGeom>
            <a:avLst/>
            <a:gdLst/>
            <a:ahLst/>
            <a:cxnLst/>
            <a:rect l="l" t="t" r="r" b="b"/>
            <a:pathLst>
              <a:path w="4698703" h="4698703">
                <a:moveTo>
                  <a:pt x="0" y="0"/>
                </a:moveTo>
                <a:lnTo>
                  <a:pt x="4698703" y="0"/>
                </a:lnTo>
                <a:lnTo>
                  <a:pt x="4698703" y="4698704"/>
                </a:lnTo>
                <a:lnTo>
                  <a:pt x="0" y="46987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5" name="TextBox 5"/>
          <p:cNvSpPr txBox="1"/>
          <p:nvPr/>
        </p:nvSpPr>
        <p:spPr>
          <a:xfrm>
            <a:off x="704204" y="1459893"/>
            <a:ext cx="9416745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7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Download Kahoot App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01288" y="8343900"/>
            <a:ext cx="405763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7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Androide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26266" y="8208838"/>
            <a:ext cx="2028817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7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IOS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92032" y="4539361"/>
            <a:ext cx="8570222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7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1-Introduction to FM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392794" y="8782328"/>
            <a:ext cx="2369188" cy="25432"/>
            <a:chOff x="0" y="0"/>
            <a:chExt cx="3158918" cy="339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58871" cy="33909"/>
            </a:xfrm>
            <a:custGeom>
              <a:avLst/>
              <a:gdLst/>
              <a:ahLst/>
              <a:cxnLst/>
              <a:rect l="l" t="t" r="r" b="b"/>
              <a:pathLst>
                <a:path w="3158871" h="33909">
                  <a:moveTo>
                    <a:pt x="0" y="0"/>
                  </a:moveTo>
                  <a:lnTo>
                    <a:pt x="3158871" y="0"/>
                  </a:lnTo>
                  <a:lnTo>
                    <a:pt x="3158871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1" name="Group 11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12" name="Freeform 12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3" name="Group 13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4" name="Freeform 14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5" name="Group 15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6" name="Freeform 16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 l="-23395" r="-23395"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8" name="Freeform 28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30" name="Freeform 30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2794" y="8782328"/>
            <a:ext cx="2369188" cy="25432"/>
            <a:chOff x="0" y="0"/>
            <a:chExt cx="3158918" cy="339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58871" cy="33909"/>
            </a:xfrm>
            <a:custGeom>
              <a:avLst/>
              <a:gdLst/>
              <a:ahLst/>
              <a:cxnLst/>
              <a:rect l="l" t="t" r="r" b="b"/>
              <a:pathLst>
                <a:path w="3158871" h="33909">
                  <a:moveTo>
                    <a:pt x="0" y="0"/>
                  </a:moveTo>
                  <a:lnTo>
                    <a:pt x="3158871" y="0"/>
                  </a:lnTo>
                  <a:lnTo>
                    <a:pt x="3158871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11" name="Freeform 11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3" name="Freeform 13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5" name="Freeform 15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 l="-23938" r="-23938"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7" name="Freeform 27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29" name="Freeform 29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66144" y="4224637"/>
            <a:ext cx="7056136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Facility Manager Hero 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2794" y="8782328"/>
            <a:ext cx="2369188" cy="25432"/>
            <a:chOff x="0" y="0"/>
            <a:chExt cx="3158918" cy="339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58871" cy="33909"/>
            </a:xfrm>
            <a:custGeom>
              <a:avLst/>
              <a:gdLst/>
              <a:ahLst/>
              <a:cxnLst/>
              <a:rect l="l" t="t" r="r" b="b"/>
              <a:pathLst>
                <a:path w="3158871" h="33909">
                  <a:moveTo>
                    <a:pt x="0" y="0"/>
                  </a:moveTo>
                  <a:lnTo>
                    <a:pt x="3158871" y="0"/>
                  </a:lnTo>
                  <a:lnTo>
                    <a:pt x="3158871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11" name="Freeform 11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3" name="Freeform 13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5" name="Freeform 15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 l="-25048" r="-25048"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7" name="Freeform 27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29" name="Freeform 29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28700" y="4681837"/>
            <a:ext cx="6239147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FM Hero Vedio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9" name="Freeform 9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1" name="Freeform 11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3" name="Freeform 13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 l="-38890" r="-38890"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5" name="Freeform 25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27" name="Freeform 27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23198" y="1916151"/>
            <a:ext cx="7935731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FM Hero Questions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23198" y="3139443"/>
            <a:ext cx="7325532" cy="2973605"/>
            <a:chOff x="0" y="0"/>
            <a:chExt cx="1929358" cy="78317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929358" cy="783172"/>
            </a:xfrm>
            <a:custGeom>
              <a:avLst/>
              <a:gdLst/>
              <a:ahLst/>
              <a:cxnLst/>
              <a:rect l="l" t="t" r="r" b="b"/>
              <a:pathLst>
                <a:path w="1929358" h="783172">
                  <a:moveTo>
                    <a:pt x="17966" y="0"/>
                  </a:moveTo>
                  <a:lnTo>
                    <a:pt x="1911392" y="0"/>
                  </a:lnTo>
                  <a:cubicBezTo>
                    <a:pt x="1916157" y="0"/>
                    <a:pt x="1920727" y="1893"/>
                    <a:pt x="1924096" y="5262"/>
                  </a:cubicBezTo>
                  <a:cubicBezTo>
                    <a:pt x="1927465" y="8632"/>
                    <a:pt x="1929358" y="13201"/>
                    <a:pt x="1929358" y="17966"/>
                  </a:cubicBezTo>
                  <a:lnTo>
                    <a:pt x="1929358" y="765205"/>
                  </a:lnTo>
                  <a:cubicBezTo>
                    <a:pt x="1929358" y="775128"/>
                    <a:pt x="1921315" y="783172"/>
                    <a:pt x="1911392" y="783172"/>
                  </a:cubicBezTo>
                  <a:lnTo>
                    <a:pt x="17966" y="783172"/>
                  </a:lnTo>
                  <a:cubicBezTo>
                    <a:pt x="13201" y="783172"/>
                    <a:pt x="8632" y="781279"/>
                    <a:pt x="5262" y="777909"/>
                  </a:cubicBezTo>
                  <a:cubicBezTo>
                    <a:pt x="1893" y="774540"/>
                    <a:pt x="0" y="769970"/>
                    <a:pt x="0" y="765205"/>
                  </a:cubicBezTo>
                  <a:lnTo>
                    <a:pt x="0" y="17966"/>
                  </a:lnTo>
                  <a:cubicBezTo>
                    <a:pt x="0" y="13201"/>
                    <a:pt x="1893" y="8632"/>
                    <a:pt x="5262" y="5262"/>
                  </a:cubicBezTo>
                  <a:cubicBezTo>
                    <a:pt x="8632" y="1893"/>
                    <a:pt x="13201" y="0"/>
                    <a:pt x="1796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152400"/>
              <a:ext cx="1929358" cy="935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 b="1">
                  <a:solidFill>
                    <a:srgbClr val="D86ECC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PIN:</a:t>
              </a:r>
            </a:p>
            <a:p>
              <a:pPr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444444444</a:t>
              </a: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2794" y="8782328"/>
            <a:ext cx="2369188" cy="25432"/>
            <a:chOff x="0" y="0"/>
            <a:chExt cx="3158918" cy="339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58871" cy="33909"/>
            </a:xfrm>
            <a:custGeom>
              <a:avLst/>
              <a:gdLst/>
              <a:ahLst/>
              <a:cxnLst/>
              <a:rect l="l" t="t" r="r" b="b"/>
              <a:pathLst>
                <a:path w="3158871" h="33909">
                  <a:moveTo>
                    <a:pt x="0" y="0"/>
                  </a:moveTo>
                  <a:lnTo>
                    <a:pt x="3158871" y="0"/>
                  </a:lnTo>
                  <a:lnTo>
                    <a:pt x="3158871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11" name="Freeform 11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3" name="Freeform 13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5" name="Freeform 15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7" name="Freeform 27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29" name="Freeform 29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072503" y="2068551"/>
            <a:ext cx="6446066" cy="6446066"/>
            <a:chOff x="0" y="0"/>
            <a:chExt cx="8594754" cy="859475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 l="-25048" r="-25048"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413631" y="4750856"/>
            <a:ext cx="7624638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0"/>
              </a:lnSpc>
            </a:pPr>
            <a:r>
              <a:rPr lang="en-US" sz="7242" b="1" spc="96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5- Course Plan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804877" y="2471738"/>
          <a:ext cx="16947215" cy="5343525"/>
        </p:xfrm>
        <a:graphic>
          <a:graphicData uri="http://schemas.openxmlformats.org/drawingml/2006/table">
            <a:tbl>
              <a:tblPr/>
              <a:tblGrid>
                <a:gridCol w="1649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1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6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623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67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37549">
                <a:tc gridSpan="2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29AEC8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29AEC8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29AEC8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Sessions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29AEC8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Course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29AEC8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Duration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494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Saturday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Introductions + Operation and Maintenance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CFM &amp; FMP</a:t>
                      </a: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 Hours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6494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Sunday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Leadership and Strategy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CFM &amp; FMP</a:t>
                      </a: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 Hours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6494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Monday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Finance and Business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CFM &amp; FMP</a:t>
                      </a: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 Hours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6494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Tuesday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Project Management + FMP Plan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CFM &amp; FMP</a:t>
                      </a: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 Hours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547195" y="1452563"/>
          <a:ext cx="17193611" cy="7381878"/>
        </p:xfrm>
        <a:graphic>
          <a:graphicData uri="http://schemas.openxmlformats.org/drawingml/2006/table">
            <a:tbl>
              <a:tblPr/>
              <a:tblGrid>
                <a:gridCol w="1649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3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35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237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35100">
                <a:tc gridSpan="2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29AEC8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29AEC8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29AEC8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Sessions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29AEC8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Course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29AEC8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Duration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4463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Wednesday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Quality and Performance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 dirty="0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CFM </a:t>
                      </a:r>
                      <a:endParaRPr lang="en-US" sz="1100" dirty="0"/>
                    </a:p>
                    <a:p>
                      <a:pPr algn="ctr">
                        <a:lnSpc>
                          <a:spcPts val="5599"/>
                        </a:lnSpc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 dirty="0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 Hours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4463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Saturday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 dirty="0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Sustainability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CFM </a:t>
                      </a: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 Hours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4463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Sunday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Human Factor + ½ Risk Management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CFM </a:t>
                      </a: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 Hours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463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Monday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 ½ Risk Management + Real Estate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CFM </a:t>
                      </a: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 Hours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4463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Tuesday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Technology and Information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CFM </a:t>
                      </a: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 Hours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4463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Wednesday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1" dirty="0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CFM Study Plan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CFM </a:t>
                      </a: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 Hours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506959" y="435540"/>
            <a:ext cx="9309820" cy="9309820"/>
            <a:chOff x="0" y="0"/>
            <a:chExt cx="12413094" cy="124130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12980" cy="12412980"/>
            </a:xfrm>
            <a:custGeom>
              <a:avLst/>
              <a:gdLst/>
              <a:ahLst/>
              <a:cxnLst/>
              <a:rect l="l" t="t" r="r" b="b"/>
              <a:pathLst>
                <a:path w="12412980" h="12412980">
                  <a:moveTo>
                    <a:pt x="0" y="6206490"/>
                  </a:moveTo>
                  <a:cubicBezTo>
                    <a:pt x="0" y="2778760"/>
                    <a:pt x="2778760" y="0"/>
                    <a:pt x="6206490" y="0"/>
                  </a:cubicBezTo>
                  <a:cubicBezTo>
                    <a:pt x="9634220" y="0"/>
                    <a:pt x="12412980" y="2778760"/>
                    <a:pt x="12412980" y="6206490"/>
                  </a:cubicBezTo>
                  <a:cubicBezTo>
                    <a:pt x="12412980" y="9634220"/>
                    <a:pt x="9634220" y="12412980"/>
                    <a:pt x="6206490" y="12412980"/>
                  </a:cubicBezTo>
                  <a:cubicBezTo>
                    <a:pt x="2778760" y="12412980"/>
                    <a:pt x="0" y="9634347"/>
                    <a:pt x="0" y="620649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78052" y="0"/>
            <a:ext cx="4974621" cy="2487310"/>
            <a:chOff x="0" y="0"/>
            <a:chExt cx="6632828" cy="33164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32829" cy="3316351"/>
            </a:xfrm>
            <a:custGeom>
              <a:avLst/>
              <a:gdLst/>
              <a:ahLst/>
              <a:cxnLst/>
              <a:rect l="l" t="t" r="r" b="b"/>
              <a:pathLst>
                <a:path w="6632829" h="3316351">
                  <a:moveTo>
                    <a:pt x="6632829" y="0"/>
                  </a:moveTo>
                  <a:lnTo>
                    <a:pt x="3316351" y="3316351"/>
                  </a:lnTo>
                  <a:lnTo>
                    <a:pt x="0" y="0"/>
                  </a:lnTo>
                  <a:lnTo>
                    <a:pt x="6632829" y="0"/>
                  </a:lnTo>
                  <a:close/>
                </a:path>
              </a:pathLst>
            </a:custGeom>
            <a:solidFill>
              <a:srgbClr val="00B0F0">
                <a:alpha val="784"/>
              </a:srgbClr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1682541"/>
            <a:ext cx="8894163" cy="7287246"/>
          </a:xfrm>
          <a:custGeom>
            <a:avLst/>
            <a:gdLst/>
            <a:ahLst/>
            <a:cxnLst/>
            <a:rect l="l" t="t" r="r" b="b"/>
            <a:pathLst>
              <a:path w="8894163" h="7287246">
                <a:moveTo>
                  <a:pt x="0" y="0"/>
                </a:moveTo>
                <a:lnTo>
                  <a:pt x="8894163" y="0"/>
                </a:lnTo>
                <a:lnTo>
                  <a:pt x="8894163" y="7287246"/>
                </a:lnTo>
                <a:lnTo>
                  <a:pt x="0" y="7287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06" b="-506"/>
            </a:stretch>
          </a:blipFill>
        </p:spPr>
        <p:txBody>
          <a:bodyPr/>
          <a:lstStyle/>
          <a:p>
            <a:endParaRPr lang="en-SA"/>
          </a:p>
        </p:txBody>
      </p:sp>
      <p:grpSp>
        <p:nvGrpSpPr>
          <p:cNvPr id="9" name="Group 9"/>
          <p:cNvGrpSpPr/>
          <p:nvPr/>
        </p:nvGrpSpPr>
        <p:grpSpPr>
          <a:xfrm>
            <a:off x="6248726" y="8107680"/>
            <a:ext cx="4229870" cy="2176318"/>
            <a:chOff x="0" y="0"/>
            <a:chExt cx="5639826" cy="2901758"/>
          </a:xfrm>
        </p:grpSpPr>
        <p:sp>
          <p:nvSpPr>
            <p:cNvPr id="10" name="Freeform 10"/>
            <p:cNvSpPr/>
            <p:nvPr/>
          </p:nvSpPr>
          <p:spPr>
            <a:xfrm>
              <a:off x="-635" y="-1016"/>
              <a:ext cx="5639816" cy="2901823"/>
            </a:xfrm>
            <a:custGeom>
              <a:avLst/>
              <a:gdLst/>
              <a:ahLst/>
              <a:cxnLst/>
              <a:rect l="l" t="t" r="r" b="b"/>
              <a:pathLst>
                <a:path w="5639816" h="2901823">
                  <a:moveTo>
                    <a:pt x="5639816" y="2901823"/>
                  </a:moveTo>
                  <a:lnTo>
                    <a:pt x="0" y="2901823"/>
                  </a:lnTo>
                  <a:lnTo>
                    <a:pt x="1498219" y="1506855"/>
                  </a:lnTo>
                  <a:lnTo>
                    <a:pt x="1616837" y="1396492"/>
                  </a:lnTo>
                  <a:lnTo>
                    <a:pt x="2671699" y="414274"/>
                  </a:lnTo>
                  <a:lnTo>
                    <a:pt x="3116453" y="0"/>
                  </a:lnTo>
                  <a:cubicBezTo>
                    <a:pt x="3141853" y="87249"/>
                    <a:pt x="3170047" y="173482"/>
                    <a:pt x="3200781" y="258826"/>
                  </a:cubicBezTo>
                  <a:cubicBezTo>
                    <a:pt x="3206369" y="273939"/>
                    <a:pt x="3212084" y="289179"/>
                    <a:pt x="3217799" y="304419"/>
                  </a:cubicBezTo>
                  <a:cubicBezTo>
                    <a:pt x="3231642" y="341249"/>
                    <a:pt x="3245866" y="377952"/>
                    <a:pt x="3260725" y="414782"/>
                  </a:cubicBezTo>
                  <a:cubicBezTo>
                    <a:pt x="3695700" y="1489329"/>
                    <a:pt x="4543425" y="2375535"/>
                    <a:pt x="5639816" y="2901696"/>
                  </a:cubicBezTo>
                  <a:close/>
                </a:path>
              </a:pathLst>
            </a:custGeom>
            <a:solidFill>
              <a:srgbClr val="00B0F0">
                <a:alpha val="784"/>
              </a:srgbClr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08247" y="4325056"/>
            <a:ext cx="5964936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720"/>
              </a:lnSpc>
            </a:pPr>
            <a:r>
              <a:rPr lang="en-US" sz="8100" b="1">
                <a:solidFill>
                  <a:srgbClr val="20386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THANK YOU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745290" y="644691"/>
            <a:ext cx="8882840" cy="8882840"/>
            <a:chOff x="0" y="0"/>
            <a:chExt cx="11843786" cy="1184378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843766" cy="11843766"/>
            </a:xfrm>
            <a:custGeom>
              <a:avLst/>
              <a:gdLst/>
              <a:ahLst/>
              <a:cxnLst/>
              <a:rect l="l" t="t" r="r" b="b"/>
              <a:pathLst>
                <a:path w="11843766" h="11843766">
                  <a:moveTo>
                    <a:pt x="0" y="5921883"/>
                  </a:moveTo>
                  <a:cubicBezTo>
                    <a:pt x="0" y="2651379"/>
                    <a:pt x="2651379" y="0"/>
                    <a:pt x="5921883" y="0"/>
                  </a:cubicBezTo>
                  <a:cubicBezTo>
                    <a:pt x="9192387" y="0"/>
                    <a:pt x="11843766" y="2651379"/>
                    <a:pt x="11843766" y="5921883"/>
                  </a:cubicBezTo>
                  <a:cubicBezTo>
                    <a:pt x="11843766" y="9192387"/>
                    <a:pt x="9192514" y="11843766"/>
                    <a:pt x="5921883" y="11843766"/>
                  </a:cubicBezTo>
                  <a:cubicBezTo>
                    <a:pt x="2651252" y="11843766"/>
                    <a:pt x="0" y="9192514"/>
                    <a:pt x="0" y="5921883"/>
                  </a:cubicBezTo>
                  <a:close/>
                </a:path>
              </a:pathLst>
            </a:custGeom>
            <a:blipFill>
              <a:blip r:embed="rId5"/>
              <a:stretch>
                <a:fillRect l="-25081" r="-25081"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561894" y="9528042"/>
            <a:ext cx="405792" cy="405792"/>
            <a:chOff x="0" y="0"/>
            <a:chExt cx="541056" cy="5410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1020" cy="541020"/>
            </a:xfrm>
            <a:custGeom>
              <a:avLst/>
              <a:gdLst/>
              <a:ahLst/>
              <a:cxnLst/>
              <a:rect l="l" t="t" r="r" b="b"/>
              <a:pathLst>
                <a:path w="541020" h="541020">
                  <a:moveTo>
                    <a:pt x="541020" y="270510"/>
                  </a:moveTo>
                  <a:cubicBezTo>
                    <a:pt x="541020" y="419862"/>
                    <a:pt x="419862" y="541020"/>
                    <a:pt x="270510" y="541020"/>
                  </a:cubicBezTo>
                  <a:cubicBezTo>
                    <a:pt x="121158" y="541020"/>
                    <a:pt x="0" y="419989"/>
                    <a:pt x="0" y="270510"/>
                  </a:cubicBezTo>
                  <a:cubicBezTo>
                    <a:pt x="0" y="121031"/>
                    <a:pt x="121158" y="0"/>
                    <a:pt x="270510" y="0"/>
                  </a:cubicBezTo>
                  <a:cubicBezTo>
                    <a:pt x="419862" y="0"/>
                    <a:pt x="541020" y="121158"/>
                    <a:pt x="541020" y="270510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69472" y="611613"/>
            <a:ext cx="405792" cy="405792"/>
            <a:chOff x="0" y="0"/>
            <a:chExt cx="541056" cy="54105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1020" cy="541020"/>
            </a:xfrm>
            <a:custGeom>
              <a:avLst/>
              <a:gdLst/>
              <a:ahLst/>
              <a:cxnLst/>
              <a:rect l="l" t="t" r="r" b="b"/>
              <a:pathLst>
                <a:path w="541020" h="541020">
                  <a:moveTo>
                    <a:pt x="541020" y="270510"/>
                  </a:moveTo>
                  <a:cubicBezTo>
                    <a:pt x="541020" y="419862"/>
                    <a:pt x="419862" y="541020"/>
                    <a:pt x="270510" y="541020"/>
                  </a:cubicBezTo>
                  <a:cubicBezTo>
                    <a:pt x="121158" y="541020"/>
                    <a:pt x="0" y="419989"/>
                    <a:pt x="0" y="270510"/>
                  </a:cubicBezTo>
                  <a:cubicBezTo>
                    <a:pt x="0" y="121031"/>
                    <a:pt x="121158" y="0"/>
                    <a:pt x="270510" y="0"/>
                  </a:cubicBezTo>
                  <a:cubicBezTo>
                    <a:pt x="419862" y="0"/>
                    <a:pt x="541020" y="121158"/>
                    <a:pt x="541020" y="27051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967686" y="8094600"/>
            <a:ext cx="878460" cy="878460"/>
            <a:chOff x="0" y="0"/>
            <a:chExt cx="1171280" cy="11712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71321" cy="1171194"/>
            </a:xfrm>
            <a:custGeom>
              <a:avLst/>
              <a:gdLst/>
              <a:ahLst/>
              <a:cxnLst/>
              <a:rect l="l" t="t" r="r" b="b"/>
              <a:pathLst>
                <a:path w="1171321" h="1171194">
                  <a:moveTo>
                    <a:pt x="1171321" y="585597"/>
                  </a:moveTo>
                  <a:cubicBezTo>
                    <a:pt x="1171321" y="909066"/>
                    <a:pt x="909066" y="1171194"/>
                    <a:pt x="585724" y="1171194"/>
                  </a:cubicBezTo>
                  <a:cubicBezTo>
                    <a:pt x="262382" y="1171194"/>
                    <a:pt x="0" y="909066"/>
                    <a:pt x="0" y="585597"/>
                  </a:cubicBezTo>
                  <a:cubicBezTo>
                    <a:pt x="0" y="262128"/>
                    <a:pt x="262255" y="0"/>
                    <a:pt x="585597" y="0"/>
                  </a:cubicBezTo>
                  <a:cubicBezTo>
                    <a:pt x="908939" y="0"/>
                    <a:pt x="1171321" y="262255"/>
                    <a:pt x="1171321" y="58559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10011" y="1944999"/>
            <a:ext cx="878460" cy="878460"/>
            <a:chOff x="0" y="0"/>
            <a:chExt cx="1171280" cy="11712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71321" cy="1171194"/>
            </a:xfrm>
            <a:custGeom>
              <a:avLst/>
              <a:gdLst/>
              <a:ahLst/>
              <a:cxnLst/>
              <a:rect l="l" t="t" r="r" b="b"/>
              <a:pathLst>
                <a:path w="1171321" h="1171194">
                  <a:moveTo>
                    <a:pt x="1171321" y="585597"/>
                  </a:moveTo>
                  <a:cubicBezTo>
                    <a:pt x="1171321" y="909066"/>
                    <a:pt x="909066" y="1171194"/>
                    <a:pt x="585724" y="1171194"/>
                  </a:cubicBezTo>
                  <a:cubicBezTo>
                    <a:pt x="262382" y="1171194"/>
                    <a:pt x="0" y="909066"/>
                    <a:pt x="0" y="585597"/>
                  </a:cubicBezTo>
                  <a:cubicBezTo>
                    <a:pt x="0" y="262128"/>
                    <a:pt x="262255" y="0"/>
                    <a:pt x="585597" y="0"/>
                  </a:cubicBezTo>
                  <a:cubicBezTo>
                    <a:pt x="908939" y="0"/>
                    <a:pt x="1171321" y="262255"/>
                    <a:pt x="1171321" y="58559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81" y="4784790"/>
            <a:ext cx="5116545" cy="5502094"/>
            <a:chOff x="0" y="0"/>
            <a:chExt cx="6822060" cy="733612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822059" cy="7336155"/>
            </a:xfrm>
            <a:custGeom>
              <a:avLst/>
              <a:gdLst/>
              <a:ahLst/>
              <a:cxnLst/>
              <a:rect l="l" t="t" r="r" b="b"/>
              <a:pathLst>
                <a:path w="6822059" h="7336155">
                  <a:moveTo>
                    <a:pt x="6822059" y="1098169"/>
                  </a:moveTo>
                  <a:lnTo>
                    <a:pt x="2313178" y="7336155"/>
                  </a:lnTo>
                  <a:lnTo>
                    <a:pt x="0" y="7336155"/>
                  </a:lnTo>
                  <a:lnTo>
                    <a:pt x="5302885" y="0"/>
                  </a:lnTo>
                  <a:lnTo>
                    <a:pt x="6822059" y="10981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986284" y="-8530"/>
            <a:ext cx="7314744" cy="8542360"/>
            <a:chOff x="0" y="0"/>
            <a:chExt cx="9752992" cy="1138981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752965" cy="11389868"/>
            </a:xfrm>
            <a:custGeom>
              <a:avLst/>
              <a:gdLst/>
              <a:ahLst/>
              <a:cxnLst/>
              <a:rect l="l" t="t" r="r" b="b"/>
              <a:pathLst>
                <a:path w="9752965" h="11389868">
                  <a:moveTo>
                    <a:pt x="9752965" y="0"/>
                  </a:moveTo>
                  <a:lnTo>
                    <a:pt x="1519809" y="11389868"/>
                  </a:lnTo>
                  <a:lnTo>
                    <a:pt x="0" y="10291572"/>
                  </a:lnTo>
                  <a:lnTo>
                    <a:pt x="7440168" y="0"/>
                  </a:lnTo>
                  <a:lnTo>
                    <a:pt x="975296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881428" y="312900"/>
            <a:ext cx="5833935" cy="5833935"/>
            <a:chOff x="0" y="0"/>
            <a:chExt cx="7778580" cy="77785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778623" cy="7778496"/>
            </a:xfrm>
            <a:custGeom>
              <a:avLst/>
              <a:gdLst/>
              <a:ahLst/>
              <a:cxnLst/>
              <a:rect l="l" t="t" r="r" b="b"/>
              <a:pathLst>
                <a:path w="7778623" h="7778496">
                  <a:moveTo>
                    <a:pt x="7778623" y="3889248"/>
                  </a:moveTo>
                  <a:cubicBezTo>
                    <a:pt x="7778623" y="6037199"/>
                    <a:pt x="6037326" y="7778496"/>
                    <a:pt x="3889375" y="7778496"/>
                  </a:cubicBezTo>
                  <a:cubicBezTo>
                    <a:pt x="1741424" y="7778496"/>
                    <a:pt x="0" y="6037326"/>
                    <a:pt x="0" y="3889248"/>
                  </a:cubicBezTo>
                  <a:cubicBezTo>
                    <a:pt x="0" y="1741170"/>
                    <a:pt x="1741297" y="0"/>
                    <a:pt x="3889248" y="0"/>
                  </a:cubicBezTo>
                  <a:cubicBezTo>
                    <a:pt x="6037199" y="0"/>
                    <a:pt x="7778623" y="1741297"/>
                    <a:pt x="7778623" y="388924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150357" y="518856"/>
            <a:ext cx="5324362" cy="5324362"/>
            <a:chOff x="0" y="0"/>
            <a:chExt cx="7099150" cy="709915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099173" cy="7099046"/>
            </a:xfrm>
            <a:custGeom>
              <a:avLst/>
              <a:gdLst/>
              <a:ahLst/>
              <a:cxnLst/>
              <a:rect l="l" t="t" r="r" b="b"/>
              <a:pathLst>
                <a:path w="7099173" h="7099046">
                  <a:moveTo>
                    <a:pt x="7099173" y="3549523"/>
                  </a:moveTo>
                  <a:cubicBezTo>
                    <a:pt x="7099173" y="5509895"/>
                    <a:pt x="5510022" y="7099046"/>
                    <a:pt x="3549650" y="7099046"/>
                  </a:cubicBezTo>
                  <a:cubicBezTo>
                    <a:pt x="1589278" y="7099046"/>
                    <a:pt x="0" y="5509895"/>
                    <a:pt x="0" y="3549523"/>
                  </a:cubicBezTo>
                  <a:cubicBezTo>
                    <a:pt x="0" y="1589151"/>
                    <a:pt x="1589151" y="0"/>
                    <a:pt x="3549523" y="0"/>
                  </a:cubicBezTo>
                  <a:cubicBezTo>
                    <a:pt x="5509895" y="0"/>
                    <a:pt x="7099173" y="1589151"/>
                    <a:pt x="7099173" y="3549523"/>
                  </a:cubicBezTo>
                  <a:close/>
                </a:path>
              </a:pathLst>
            </a:custGeom>
            <a:blipFill>
              <a:blip r:embed="rId3"/>
              <a:stretch>
                <a:fillRect l="-46850" r="-46850"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217890" y="4243544"/>
            <a:ext cx="5833935" cy="5833935"/>
            <a:chOff x="0" y="0"/>
            <a:chExt cx="7778580" cy="777858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778623" cy="7778496"/>
            </a:xfrm>
            <a:custGeom>
              <a:avLst/>
              <a:gdLst/>
              <a:ahLst/>
              <a:cxnLst/>
              <a:rect l="l" t="t" r="r" b="b"/>
              <a:pathLst>
                <a:path w="7778623" h="7778496">
                  <a:moveTo>
                    <a:pt x="7778623" y="3889248"/>
                  </a:moveTo>
                  <a:cubicBezTo>
                    <a:pt x="7778623" y="6037199"/>
                    <a:pt x="6037326" y="7778496"/>
                    <a:pt x="3889375" y="7778496"/>
                  </a:cubicBezTo>
                  <a:cubicBezTo>
                    <a:pt x="1741424" y="7778496"/>
                    <a:pt x="0" y="6037326"/>
                    <a:pt x="0" y="3889248"/>
                  </a:cubicBezTo>
                  <a:cubicBezTo>
                    <a:pt x="0" y="1741170"/>
                    <a:pt x="1741297" y="0"/>
                    <a:pt x="3889248" y="0"/>
                  </a:cubicBezTo>
                  <a:cubicBezTo>
                    <a:pt x="6037199" y="0"/>
                    <a:pt x="7778623" y="1741297"/>
                    <a:pt x="7778623" y="38892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501807" y="4527567"/>
            <a:ext cx="5324363" cy="5324363"/>
            <a:chOff x="0" y="0"/>
            <a:chExt cx="7099150" cy="709915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099173" cy="7099046"/>
            </a:xfrm>
            <a:custGeom>
              <a:avLst/>
              <a:gdLst/>
              <a:ahLst/>
              <a:cxnLst/>
              <a:rect l="l" t="t" r="r" b="b"/>
              <a:pathLst>
                <a:path w="7099173" h="7099046">
                  <a:moveTo>
                    <a:pt x="7099173" y="3549523"/>
                  </a:moveTo>
                  <a:cubicBezTo>
                    <a:pt x="7099173" y="5509895"/>
                    <a:pt x="5510022" y="7099046"/>
                    <a:pt x="3549650" y="7099046"/>
                  </a:cubicBezTo>
                  <a:cubicBezTo>
                    <a:pt x="1589278" y="7099046"/>
                    <a:pt x="0" y="5509895"/>
                    <a:pt x="0" y="3549523"/>
                  </a:cubicBezTo>
                  <a:cubicBezTo>
                    <a:pt x="0" y="1589151"/>
                    <a:pt x="1589151" y="0"/>
                    <a:pt x="3549523" y="0"/>
                  </a:cubicBezTo>
                  <a:cubicBezTo>
                    <a:pt x="5509895" y="0"/>
                    <a:pt x="7099173" y="1589151"/>
                    <a:pt x="7099173" y="3549523"/>
                  </a:cubicBezTo>
                  <a:close/>
                </a:path>
              </a:pathLst>
            </a:custGeom>
            <a:blipFill>
              <a:blip r:embed="rId4"/>
              <a:stretch>
                <a:fillRect l="-25069" r="-25069" b="-1"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8231318" y="685800"/>
            <a:ext cx="704664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00"/>
              </a:lnSpc>
            </a:pPr>
            <a:r>
              <a:rPr lang="en-US" sz="4500" b="1" spc="7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Facilites Management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603114" y="4494188"/>
            <a:ext cx="1782658" cy="143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1">
              <a:lnSpc>
                <a:spcPts val="10800"/>
              </a:lnSpc>
            </a:pPr>
            <a:r>
              <a:rPr lang="en-US" sz="9000" b="1" spc="96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388827" y="8020078"/>
            <a:ext cx="4829063" cy="2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spc="72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Operation </a:t>
            </a:r>
          </a:p>
          <a:p>
            <a:pPr algn="ctr">
              <a:lnSpc>
                <a:spcPts val="5400"/>
              </a:lnSpc>
            </a:pPr>
            <a:r>
              <a:rPr lang="en-US" sz="4500" b="1" spc="72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and </a:t>
            </a:r>
          </a:p>
          <a:p>
            <a:pPr algn="ctr">
              <a:lnSpc>
                <a:spcPts val="5400"/>
              </a:lnSpc>
            </a:pPr>
            <a:r>
              <a:rPr lang="en-US" sz="4500" b="1" spc="72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Maintenance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537630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5987" y="1946127"/>
            <a:ext cx="786154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 spc="66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Facilities Management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392794" y="8782328"/>
            <a:ext cx="2369188" cy="25432"/>
            <a:chOff x="0" y="0"/>
            <a:chExt cx="3158918" cy="339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58871" cy="33909"/>
            </a:xfrm>
            <a:custGeom>
              <a:avLst/>
              <a:gdLst/>
              <a:ahLst/>
              <a:cxnLst/>
              <a:rect l="l" t="t" r="r" b="b"/>
              <a:pathLst>
                <a:path w="3158871" h="33909">
                  <a:moveTo>
                    <a:pt x="0" y="0"/>
                  </a:moveTo>
                  <a:lnTo>
                    <a:pt x="3158871" y="0"/>
                  </a:lnTo>
                  <a:lnTo>
                    <a:pt x="3158871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1" name="Group 11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12" name="Freeform 12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3" name="Group 13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4" name="Freeform 14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5" name="Group 15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6" name="Freeform 16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 l="-3125" r="-3125"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8" name="Freeform 28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30" name="Freeform 30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55987" y="3091379"/>
            <a:ext cx="6712560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b="1" spc="53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Organizational function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5987" y="4548704"/>
            <a:ext cx="9088013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 spc="53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Integrates people, place, process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708" y="6006029"/>
            <a:ext cx="6452278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 spc="53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Any Built environment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5987" y="7463354"/>
            <a:ext cx="6433999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 spc="53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Enhances quality of life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537630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9" name="Freeform 9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1" name="Freeform 11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3" name="Freeform 13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5" name="Freeform 25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27" name="Freeform 27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28" name="Freeform 28"/>
          <p:cNvSpPr/>
          <p:nvPr/>
        </p:nvSpPr>
        <p:spPr>
          <a:xfrm>
            <a:off x="500216" y="2131480"/>
            <a:ext cx="5308926" cy="1818307"/>
          </a:xfrm>
          <a:custGeom>
            <a:avLst/>
            <a:gdLst/>
            <a:ahLst/>
            <a:cxnLst/>
            <a:rect l="l" t="t" r="r" b="b"/>
            <a:pathLst>
              <a:path w="5308926" h="1818307">
                <a:moveTo>
                  <a:pt x="0" y="0"/>
                </a:moveTo>
                <a:lnTo>
                  <a:pt x="5308926" y="0"/>
                </a:lnTo>
                <a:lnTo>
                  <a:pt x="5308926" y="1818307"/>
                </a:lnTo>
                <a:lnTo>
                  <a:pt x="0" y="18183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29" name="Freeform 29"/>
          <p:cNvSpPr/>
          <p:nvPr/>
        </p:nvSpPr>
        <p:spPr>
          <a:xfrm>
            <a:off x="1522612" y="4213762"/>
            <a:ext cx="4126094" cy="2644733"/>
          </a:xfrm>
          <a:custGeom>
            <a:avLst/>
            <a:gdLst/>
            <a:ahLst/>
            <a:cxnLst/>
            <a:rect l="l" t="t" r="r" b="b"/>
            <a:pathLst>
              <a:path w="4126094" h="2644733">
                <a:moveTo>
                  <a:pt x="0" y="0"/>
                </a:moveTo>
                <a:lnTo>
                  <a:pt x="4126094" y="0"/>
                </a:lnTo>
                <a:lnTo>
                  <a:pt x="4126094" y="2644733"/>
                </a:lnTo>
                <a:lnTo>
                  <a:pt x="0" y="26447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30" name="Freeform 30"/>
          <p:cNvSpPr/>
          <p:nvPr/>
        </p:nvSpPr>
        <p:spPr>
          <a:xfrm>
            <a:off x="343185" y="7122471"/>
            <a:ext cx="2811494" cy="2811494"/>
          </a:xfrm>
          <a:custGeom>
            <a:avLst/>
            <a:gdLst/>
            <a:ahLst/>
            <a:cxnLst/>
            <a:rect l="l" t="t" r="r" b="b"/>
            <a:pathLst>
              <a:path w="2811494" h="2811494">
                <a:moveTo>
                  <a:pt x="0" y="0"/>
                </a:moveTo>
                <a:lnTo>
                  <a:pt x="2811494" y="0"/>
                </a:lnTo>
                <a:lnTo>
                  <a:pt x="2811494" y="2811494"/>
                </a:lnTo>
                <a:lnTo>
                  <a:pt x="0" y="28114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31" name="Freeform 31"/>
          <p:cNvSpPr/>
          <p:nvPr/>
        </p:nvSpPr>
        <p:spPr>
          <a:xfrm>
            <a:off x="3728719" y="7601780"/>
            <a:ext cx="4160845" cy="1852876"/>
          </a:xfrm>
          <a:custGeom>
            <a:avLst/>
            <a:gdLst/>
            <a:ahLst/>
            <a:cxnLst/>
            <a:rect l="l" t="t" r="r" b="b"/>
            <a:pathLst>
              <a:path w="4160845" h="1852876">
                <a:moveTo>
                  <a:pt x="0" y="0"/>
                </a:moveTo>
                <a:lnTo>
                  <a:pt x="4160846" y="0"/>
                </a:lnTo>
                <a:lnTo>
                  <a:pt x="4160846" y="1852876"/>
                </a:lnTo>
                <a:lnTo>
                  <a:pt x="0" y="1852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32" name="TextBox 32"/>
          <p:cNvSpPr txBox="1"/>
          <p:nvPr/>
        </p:nvSpPr>
        <p:spPr>
          <a:xfrm>
            <a:off x="55987" y="1009588"/>
            <a:ext cx="5753155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 spc="66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FM Associations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537630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9" name="Freeform 9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1" name="Freeform 11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3" name="Freeform 13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 l="-26337" r="-26337"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5" name="Freeform 25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27" name="Freeform 27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55987" y="1009588"/>
            <a:ext cx="3802019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 spc="66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FM History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0" y="2413205"/>
            <a:ext cx="8575608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b="1" spc="53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1-Began in 1970s as operations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5987" y="3603829"/>
            <a:ext cx="8197586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 spc="53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2- IFMA founded in 1980 USA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4640" y="4813505"/>
            <a:ext cx="7646732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 spc="53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3-IWFM founded 1993 in UK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5987" y="6004130"/>
            <a:ext cx="8519620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 spc="53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4-Global FM launched in 2006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4076" y="7194755"/>
            <a:ext cx="7803751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 spc="53">
                <a:solidFill>
                  <a:srgbClr val="29AE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5-ISO 41001 released in 2018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3" name="Freeform 3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648706" y="1648206"/>
            <a:ext cx="6990588" cy="6990588"/>
            <a:chOff x="0" y="0"/>
            <a:chExt cx="9320784" cy="9320784"/>
          </a:xfrm>
        </p:grpSpPr>
        <p:sp>
          <p:nvSpPr>
            <p:cNvPr id="5" name="Freeform 5" descr="صورة تحتوي على الرسومات, شعار, تصميم الجرافيك, لقطة شاشة  تم إنشاء الوصف تلقائياً"/>
            <p:cNvSpPr/>
            <p:nvPr/>
          </p:nvSpPr>
          <p:spPr>
            <a:xfrm>
              <a:off x="0" y="0"/>
              <a:ext cx="9320784" cy="9320784"/>
            </a:xfrm>
            <a:custGeom>
              <a:avLst/>
              <a:gdLst/>
              <a:ahLst/>
              <a:cxnLst/>
              <a:rect l="l" t="t" r="r" b="b"/>
              <a:pathLst>
                <a:path w="9320784" h="9320784">
                  <a:moveTo>
                    <a:pt x="0" y="0"/>
                  </a:moveTo>
                  <a:lnTo>
                    <a:pt x="9320784" y="0"/>
                  </a:lnTo>
                  <a:lnTo>
                    <a:pt x="9320784" y="9320784"/>
                  </a:lnTo>
                  <a:lnTo>
                    <a:pt x="0" y="9320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84440" y="0"/>
            <a:ext cx="10595156" cy="10278370"/>
            <a:chOff x="0" y="0"/>
            <a:chExt cx="14126874" cy="13704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26845" cy="13704570"/>
            </a:xfrm>
            <a:custGeom>
              <a:avLst/>
              <a:gdLst/>
              <a:ahLst/>
              <a:cxnLst/>
              <a:rect l="l" t="t" r="r" b="b"/>
              <a:pathLst>
                <a:path w="14126845" h="13704570">
                  <a:moveTo>
                    <a:pt x="14126845" y="0"/>
                  </a:moveTo>
                  <a:lnTo>
                    <a:pt x="14126845" y="702437"/>
                  </a:lnTo>
                  <a:lnTo>
                    <a:pt x="11633454" y="4124452"/>
                  </a:lnTo>
                  <a:lnTo>
                    <a:pt x="11527790" y="4269740"/>
                  </a:lnTo>
                  <a:lnTo>
                    <a:pt x="11310748" y="4567682"/>
                  </a:lnTo>
                  <a:lnTo>
                    <a:pt x="6339078" y="11391900"/>
                  </a:lnTo>
                  <a:lnTo>
                    <a:pt x="6122035" y="11689842"/>
                  </a:lnTo>
                  <a:lnTo>
                    <a:pt x="6015736" y="11835765"/>
                  </a:lnTo>
                  <a:lnTo>
                    <a:pt x="4654423" y="13704570"/>
                  </a:lnTo>
                  <a:lnTo>
                    <a:pt x="0" y="13704570"/>
                  </a:lnTo>
                  <a:lnTo>
                    <a:pt x="2961259" y="9639935"/>
                  </a:lnTo>
                  <a:lnTo>
                    <a:pt x="3066669" y="9495155"/>
                  </a:lnTo>
                  <a:lnTo>
                    <a:pt x="3282188" y="9199372"/>
                  </a:lnTo>
                  <a:lnTo>
                    <a:pt x="8288655" y="2327783"/>
                  </a:lnTo>
                  <a:lnTo>
                    <a:pt x="8503920" y="2031365"/>
                  </a:lnTo>
                  <a:lnTo>
                    <a:pt x="8609838" y="1886331"/>
                  </a:lnTo>
                  <a:lnTo>
                    <a:pt x="9984486" y="0"/>
                  </a:lnTo>
                  <a:lnTo>
                    <a:pt x="14126845" y="0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2794" y="8782328"/>
            <a:ext cx="2369188" cy="25432"/>
            <a:chOff x="0" y="0"/>
            <a:chExt cx="3158918" cy="339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58871" cy="33909"/>
            </a:xfrm>
            <a:custGeom>
              <a:avLst/>
              <a:gdLst/>
              <a:ahLst/>
              <a:cxnLst/>
              <a:rect l="l" t="t" r="r" b="b"/>
              <a:pathLst>
                <a:path w="3158871" h="33909">
                  <a:moveTo>
                    <a:pt x="0" y="0"/>
                  </a:moveTo>
                  <a:lnTo>
                    <a:pt x="3158871" y="0"/>
                  </a:lnTo>
                  <a:lnTo>
                    <a:pt x="3158871" y="33909"/>
                  </a:lnTo>
                  <a:lnTo>
                    <a:pt x="0" y="33909"/>
                  </a:ln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2700000">
            <a:off x="9287768" y="1283796"/>
            <a:ext cx="7710483" cy="7710483"/>
            <a:chOff x="0" y="0"/>
            <a:chExt cx="10280644" cy="10280644"/>
          </a:xfrm>
        </p:grpSpPr>
        <p:sp>
          <p:nvSpPr>
            <p:cNvPr id="11" name="Freeform 11"/>
            <p:cNvSpPr/>
            <p:nvPr/>
          </p:nvSpPr>
          <p:spPr>
            <a:xfrm>
              <a:off x="-508" y="-508"/>
              <a:ext cx="10280650" cy="10280650"/>
            </a:xfrm>
            <a:custGeom>
              <a:avLst/>
              <a:gdLst/>
              <a:ahLst/>
              <a:cxnLst/>
              <a:rect l="l" t="t" r="r" b="b"/>
              <a:pathLst>
                <a:path w="10280650" h="10280650">
                  <a:moveTo>
                    <a:pt x="10280650" y="5140325"/>
                  </a:moveTo>
                  <a:cubicBezTo>
                    <a:pt x="10280650" y="7979283"/>
                    <a:pt x="7979283" y="10280650"/>
                    <a:pt x="5140325" y="10280650"/>
                  </a:cubicBezTo>
                  <a:cubicBezTo>
                    <a:pt x="2301367" y="10280650"/>
                    <a:pt x="0" y="7979283"/>
                    <a:pt x="0" y="5140325"/>
                  </a:cubicBezTo>
                  <a:cubicBezTo>
                    <a:pt x="0" y="2301367"/>
                    <a:pt x="2301494" y="0"/>
                    <a:pt x="5140325" y="0"/>
                  </a:cubicBezTo>
                  <a:cubicBezTo>
                    <a:pt x="7979156" y="0"/>
                    <a:pt x="10280650" y="2301494"/>
                    <a:pt x="10280650" y="514032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-2700000">
            <a:off x="9412892" y="1408921"/>
            <a:ext cx="7460235" cy="7460234"/>
            <a:chOff x="0" y="0"/>
            <a:chExt cx="9946980" cy="9946978"/>
          </a:xfrm>
        </p:grpSpPr>
        <p:sp>
          <p:nvSpPr>
            <p:cNvPr id="13" name="Freeform 13"/>
            <p:cNvSpPr/>
            <p:nvPr/>
          </p:nvSpPr>
          <p:spPr>
            <a:xfrm>
              <a:off x="-508" y="-508"/>
              <a:ext cx="9947021" cy="9947021"/>
            </a:xfrm>
            <a:custGeom>
              <a:avLst/>
              <a:gdLst/>
              <a:ahLst/>
              <a:cxnLst/>
              <a:rect l="l" t="t" r="r" b="b"/>
              <a:pathLst>
                <a:path w="9947021" h="9947021">
                  <a:moveTo>
                    <a:pt x="9947021" y="4973574"/>
                  </a:moveTo>
                  <a:cubicBezTo>
                    <a:pt x="9947021" y="7720330"/>
                    <a:pt x="7720330" y="9947021"/>
                    <a:pt x="4973574" y="9947021"/>
                  </a:cubicBezTo>
                  <a:cubicBezTo>
                    <a:pt x="2226818" y="9947021"/>
                    <a:pt x="0" y="7720330"/>
                    <a:pt x="0" y="4973574"/>
                  </a:cubicBezTo>
                  <a:cubicBezTo>
                    <a:pt x="0" y="2226818"/>
                    <a:pt x="2226818" y="0"/>
                    <a:pt x="4973574" y="0"/>
                  </a:cubicBezTo>
                  <a:cubicBezTo>
                    <a:pt x="7720330" y="0"/>
                    <a:pt x="9947021" y="2226818"/>
                    <a:pt x="9947021" y="49735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 rot="-2700000">
            <a:off x="9693664" y="1689761"/>
            <a:ext cx="6953378" cy="6953377"/>
            <a:chOff x="0" y="0"/>
            <a:chExt cx="9271170" cy="9271170"/>
          </a:xfrm>
        </p:grpSpPr>
        <p:sp>
          <p:nvSpPr>
            <p:cNvPr id="15" name="Freeform 15"/>
            <p:cNvSpPr/>
            <p:nvPr/>
          </p:nvSpPr>
          <p:spPr>
            <a:xfrm>
              <a:off x="-508" y="-508"/>
              <a:ext cx="9271254" cy="9271255"/>
            </a:xfrm>
            <a:custGeom>
              <a:avLst/>
              <a:gdLst/>
              <a:ahLst/>
              <a:cxnLst/>
              <a:rect l="l" t="t" r="r" b="b"/>
              <a:pathLst>
                <a:path w="9271254" h="9271255">
                  <a:moveTo>
                    <a:pt x="9271254" y="4635627"/>
                  </a:moveTo>
                  <a:cubicBezTo>
                    <a:pt x="9271254" y="7195820"/>
                    <a:pt x="7195820" y="9271255"/>
                    <a:pt x="4635627" y="9271255"/>
                  </a:cubicBezTo>
                  <a:cubicBezTo>
                    <a:pt x="2075433" y="9271255"/>
                    <a:pt x="0" y="7195820"/>
                    <a:pt x="0" y="4635627"/>
                  </a:cubicBezTo>
                  <a:cubicBezTo>
                    <a:pt x="0" y="2075434"/>
                    <a:pt x="2075434" y="0"/>
                    <a:pt x="4635627" y="0"/>
                  </a:cubicBezTo>
                  <a:cubicBezTo>
                    <a:pt x="7195820" y="0"/>
                    <a:pt x="9271254" y="2075434"/>
                    <a:pt x="9271254" y="4635627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68548" y="1390588"/>
            <a:ext cx="405121" cy="405122"/>
            <a:chOff x="0" y="0"/>
            <a:chExt cx="540162" cy="540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227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20103" y="1916151"/>
            <a:ext cx="6446066" cy="6446066"/>
            <a:chOff x="0" y="0"/>
            <a:chExt cx="8594754" cy="859475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94725" cy="8594852"/>
            </a:xfrm>
            <a:custGeom>
              <a:avLst/>
              <a:gdLst/>
              <a:ahLst/>
              <a:cxnLst/>
              <a:rect l="l" t="t" r="r" b="b"/>
              <a:pathLst>
                <a:path w="8594725" h="8594852">
                  <a:moveTo>
                    <a:pt x="8594725" y="4297426"/>
                  </a:moveTo>
                  <a:cubicBezTo>
                    <a:pt x="8594725" y="6670802"/>
                    <a:pt x="6670675" y="8594852"/>
                    <a:pt x="4297299" y="8594852"/>
                  </a:cubicBezTo>
                  <a:cubicBezTo>
                    <a:pt x="1923923" y="8594852"/>
                    <a:pt x="0" y="6670802"/>
                    <a:pt x="0" y="4297426"/>
                  </a:cubicBezTo>
                  <a:cubicBezTo>
                    <a:pt x="0" y="1924050"/>
                    <a:pt x="1924050" y="0"/>
                    <a:pt x="4297426" y="0"/>
                  </a:cubicBezTo>
                  <a:cubicBezTo>
                    <a:pt x="6670802" y="0"/>
                    <a:pt x="8594725" y="1924050"/>
                    <a:pt x="8594725" y="4297426"/>
                  </a:cubicBezTo>
                  <a:close/>
                </a:path>
              </a:pathLst>
            </a:custGeom>
            <a:blipFill>
              <a:blip r:embed="rId3"/>
              <a:stretch>
                <a:fillRect l="-25048" r="-25048"/>
              </a:stretch>
            </a:blip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51542" y="8325657"/>
            <a:ext cx="405122" cy="405121"/>
            <a:chOff x="0" y="0"/>
            <a:chExt cx="540162" cy="54016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0131" cy="540258"/>
            </a:xfrm>
            <a:custGeom>
              <a:avLst/>
              <a:gdLst/>
              <a:ahLst/>
              <a:cxnLst/>
              <a:rect l="l" t="t" r="r" b="b"/>
              <a:pathLst>
                <a:path w="540131" h="540258">
                  <a:moveTo>
                    <a:pt x="540131" y="270129"/>
                  </a:moveTo>
                  <a:cubicBezTo>
                    <a:pt x="540131" y="419354"/>
                    <a:pt x="419227" y="540258"/>
                    <a:pt x="270002" y="540258"/>
                  </a:cubicBezTo>
                  <a:cubicBezTo>
                    <a:pt x="120777" y="540258"/>
                    <a:pt x="0" y="419227"/>
                    <a:pt x="0" y="270129"/>
                  </a:cubicBezTo>
                  <a:cubicBezTo>
                    <a:pt x="0" y="121031"/>
                    <a:pt x="120904" y="0"/>
                    <a:pt x="270129" y="0"/>
                  </a:cubicBezTo>
                  <a:cubicBezTo>
                    <a:pt x="419354" y="0"/>
                    <a:pt x="540131" y="120904"/>
                    <a:pt x="540131" y="2701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962254" y="598371"/>
            <a:ext cx="877006" cy="877005"/>
            <a:chOff x="0" y="0"/>
            <a:chExt cx="1169342" cy="11693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927666" y="1507624"/>
            <a:ext cx="877006" cy="877005"/>
            <a:chOff x="0" y="0"/>
            <a:chExt cx="1169342" cy="11693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69289" cy="1169416"/>
            </a:xfrm>
            <a:custGeom>
              <a:avLst/>
              <a:gdLst/>
              <a:ahLst/>
              <a:cxnLst/>
              <a:rect l="l" t="t" r="r" b="b"/>
              <a:pathLst>
                <a:path w="1169289" h="1169416">
                  <a:moveTo>
                    <a:pt x="1169289" y="584708"/>
                  </a:moveTo>
                  <a:cubicBezTo>
                    <a:pt x="1169289" y="907669"/>
                    <a:pt x="907542" y="1169416"/>
                    <a:pt x="584581" y="1169416"/>
                  </a:cubicBezTo>
                  <a:cubicBezTo>
                    <a:pt x="261620" y="1169416"/>
                    <a:pt x="0" y="907542"/>
                    <a:pt x="0" y="584708"/>
                  </a:cubicBezTo>
                  <a:cubicBezTo>
                    <a:pt x="0" y="261874"/>
                    <a:pt x="261747" y="0"/>
                    <a:pt x="584708" y="0"/>
                  </a:cubicBezTo>
                  <a:cubicBezTo>
                    <a:pt x="907669" y="0"/>
                    <a:pt x="1169289" y="261747"/>
                    <a:pt x="1169289" y="58470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117760" y="8113785"/>
            <a:ext cx="2161838" cy="2164357"/>
            <a:chOff x="0" y="0"/>
            <a:chExt cx="2882450" cy="2885810"/>
          </a:xfrm>
        </p:grpSpPr>
        <p:sp>
          <p:nvSpPr>
            <p:cNvPr id="27" name="Freeform 27"/>
            <p:cNvSpPr/>
            <p:nvPr/>
          </p:nvSpPr>
          <p:spPr>
            <a:xfrm>
              <a:off x="-635" y="-635"/>
              <a:ext cx="2882646" cy="2886075"/>
            </a:xfrm>
            <a:custGeom>
              <a:avLst/>
              <a:gdLst/>
              <a:ahLst/>
              <a:cxnLst/>
              <a:rect l="l" t="t" r="r" b="b"/>
              <a:pathLst>
                <a:path w="2882646" h="2886075">
                  <a:moveTo>
                    <a:pt x="2276729" y="127"/>
                  </a:moveTo>
                  <a:cubicBezTo>
                    <a:pt x="1019302" y="381"/>
                    <a:pt x="0" y="1019937"/>
                    <a:pt x="127" y="2277491"/>
                  </a:cubicBezTo>
                  <a:cubicBezTo>
                    <a:pt x="127" y="2483231"/>
                    <a:pt x="28067" y="2687828"/>
                    <a:pt x="83058" y="2886075"/>
                  </a:cubicBezTo>
                  <a:lnTo>
                    <a:pt x="2882646" y="2886075"/>
                  </a:lnTo>
                  <a:lnTo>
                    <a:pt x="2882646" y="81915"/>
                  </a:lnTo>
                  <a:cubicBezTo>
                    <a:pt x="2685288" y="27432"/>
                    <a:pt x="2481453" y="0"/>
                    <a:pt x="2276729" y="127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835664" y="8831580"/>
            <a:ext cx="1443932" cy="1446562"/>
            <a:chOff x="0" y="0"/>
            <a:chExt cx="1925242" cy="1928750"/>
          </a:xfrm>
        </p:grpSpPr>
        <p:sp>
          <p:nvSpPr>
            <p:cNvPr id="29" name="Freeform 29"/>
            <p:cNvSpPr/>
            <p:nvPr/>
          </p:nvSpPr>
          <p:spPr>
            <a:xfrm>
              <a:off x="-187579" y="-50292"/>
              <a:ext cx="2112391" cy="1978533"/>
            </a:xfrm>
            <a:custGeom>
              <a:avLst/>
              <a:gdLst/>
              <a:ahLst/>
              <a:cxnLst/>
              <a:rect l="l" t="t" r="r" b="b"/>
              <a:pathLst>
                <a:path w="2112391" h="1978533">
                  <a:moveTo>
                    <a:pt x="2112391" y="197358"/>
                  </a:moveTo>
                  <a:lnTo>
                    <a:pt x="2112391" y="1978533"/>
                  </a:lnTo>
                  <a:lnTo>
                    <a:pt x="336804" y="1978533"/>
                  </a:lnTo>
                  <a:cubicBezTo>
                    <a:pt x="0" y="1332738"/>
                    <a:pt x="250571" y="536067"/>
                    <a:pt x="896493" y="199263"/>
                  </a:cubicBezTo>
                  <a:cubicBezTo>
                    <a:pt x="1277366" y="762"/>
                    <a:pt x="1730883" y="0"/>
                    <a:pt x="2112391" y="197358"/>
                  </a:cubicBezTo>
                  <a:close/>
                </a:path>
              </a:pathLst>
            </a:custGeom>
            <a:solidFill>
              <a:srgbClr val="29AEC8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28700" y="4374619"/>
            <a:ext cx="6384866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78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3-Facility </a:t>
            </a:r>
          </a:p>
          <a:p>
            <a:pPr algn="ctr">
              <a:lnSpc>
                <a:spcPts val="7200"/>
              </a:lnSpc>
            </a:pPr>
            <a:r>
              <a:rPr lang="en-US" sz="6000" b="1" spc="7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Life Cycle Cost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691</Words>
  <Application>Microsoft Macintosh PowerPoint</Application>
  <PresentationFormat>Custom</PresentationFormat>
  <Paragraphs>183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Calibri</vt:lpstr>
      <vt:lpstr>Montserrat Bold</vt:lpstr>
      <vt:lpstr>Arial</vt:lpstr>
      <vt:lpstr>Open Sans Bold</vt:lpstr>
      <vt:lpstr>Calibri (MS)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CFM &amp; FMP Introduction.pptx</dc:title>
  <cp:lastModifiedBy>MAZIN SHAPO</cp:lastModifiedBy>
  <cp:revision>2</cp:revision>
  <dcterms:created xsi:type="dcterms:W3CDTF">2006-08-16T00:00:00Z</dcterms:created>
  <dcterms:modified xsi:type="dcterms:W3CDTF">2025-06-17T12:03:23Z</dcterms:modified>
  <dc:identifier>DAGp7_yZyXA</dc:identifier>
</cp:coreProperties>
</file>